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96"/>
  </p:notesMasterIdLst>
  <p:handoutMasterIdLst>
    <p:handoutMasterId r:id="rId97"/>
  </p:handoutMasterIdLst>
  <p:sldIdLst>
    <p:sldId id="256" r:id="rId2"/>
    <p:sldId id="365" r:id="rId3"/>
    <p:sldId id="271" r:id="rId4"/>
    <p:sldId id="257" r:id="rId5"/>
    <p:sldId id="258" r:id="rId6"/>
    <p:sldId id="267" r:id="rId7"/>
    <p:sldId id="268" r:id="rId8"/>
    <p:sldId id="272" r:id="rId9"/>
    <p:sldId id="269" r:id="rId10"/>
    <p:sldId id="273" r:id="rId11"/>
    <p:sldId id="274" r:id="rId12"/>
    <p:sldId id="275" r:id="rId13"/>
    <p:sldId id="276" r:id="rId14"/>
    <p:sldId id="277" r:id="rId15"/>
    <p:sldId id="278" r:id="rId16"/>
    <p:sldId id="279" r:id="rId17"/>
    <p:sldId id="281" r:id="rId18"/>
    <p:sldId id="280" r:id="rId19"/>
    <p:sldId id="282" r:id="rId20"/>
    <p:sldId id="283" r:id="rId21"/>
    <p:sldId id="284" r:id="rId22"/>
    <p:sldId id="289" r:id="rId23"/>
    <p:sldId id="290" r:id="rId24"/>
    <p:sldId id="285" r:id="rId25"/>
    <p:sldId id="286" r:id="rId26"/>
    <p:sldId id="287" r:id="rId27"/>
    <p:sldId id="288" r:id="rId28"/>
    <p:sldId id="292" r:id="rId29"/>
    <p:sldId id="293" r:id="rId30"/>
    <p:sldId id="295" r:id="rId31"/>
    <p:sldId id="296" r:id="rId32"/>
    <p:sldId id="294" r:id="rId33"/>
    <p:sldId id="297" r:id="rId34"/>
    <p:sldId id="291"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1" r:id="rId48"/>
    <p:sldId id="313" r:id="rId49"/>
    <p:sldId id="314" r:id="rId50"/>
    <p:sldId id="315" r:id="rId51"/>
    <p:sldId id="316" r:id="rId52"/>
    <p:sldId id="310" r:id="rId53"/>
    <p:sldId id="312" r:id="rId54"/>
    <p:sldId id="317" r:id="rId55"/>
    <p:sldId id="319" r:id="rId56"/>
    <p:sldId id="320" r:id="rId57"/>
    <p:sldId id="321" r:id="rId58"/>
    <p:sldId id="322" r:id="rId59"/>
    <p:sldId id="323" r:id="rId60"/>
    <p:sldId id="326" r:id="rId61"/>
    <p:sldId id="330" r:id="rId62"/>
    <p:sldId id="327" r:id="rId63"/>
    <p:sldId id="328" r:id="rId64"/>
    <p:sldId id="329" r:id="rId65"/>
    <p:sldId id="331" r:id="rId66"/>
    <p:sldId id="333" r:id="rId67"/>
    <p:sldId id="334" r:id="rId68"/>
    <p:sldId id="360" r:id="rId69"/>
    <p:sldId id="364" r:id="rId70"/>
    <p:sldId id="363" r:id="rId71"/>
    <p:sldId id="335" r:id="rId72"/>
    <p:sldId id="347" r:id="rId73"/>
    <p:sldId id="348" r:id="rId74"/>
    <p:sldId id="349" r:id="rId75"/>
    <p:sldId id="351" r:id="rId76"/>
    <p:sldId id="342" r:id="rId77"/>
    <p:sldId id="336" r:id="rId78"/>
    <p:sldId id="337" r:id="rId79"/>
    <p:sldId id="338" r:id="rId80"/>
    <p:sldId id="339" r:id="rId81"/>
    <p:sldId id="340" r:id="rId82"/>
    <p:sldId id="341" r:id="rId83"/>
    <p:sldId id="343" r:id="rId84"/>
    <p:sldId id="344" r:id="rId85"/>
    <p:sldId id="345" r:id="rId86"/>
    <p:sldId id="350" r:id="rId87"/>
    <p:sldId id="346" r:id="rId88"/>
    <p:sldId id="359" r:id="rId89"/>
    <p:sldId id="353" r:id="rId90"/>
    <p:sldId id="355" r:id="rId91"/>
    <p:sldId id="354" r:id="rId92"/>
    <p:sldId id="356" r:id="rId93"/>
    <p:sldId id="357" r:id="rId94"/>
    <p:sldId id="358" r:id="rId95"/>
  </p:sldIdLst>
  <p:sldSz cx="9144000" cy="6858000" type="screen4x3"/>
  <p:notesSz cx="6858000" cy="9144000"/>
  <p:defaultTextStyle>
    <a:defPPr>
      <a:defRPr lang="en-TT"/>
    </a:defPPr>
    <a:lvl1pPr algn="l" rtl="0" eaLnBrk="0" fontAlgn="base" hangingPunct="0">
      <a:spcBef>
        <a:spcPct val="0"/>
      </a:spcBef>
      <a:spcAft>
        <a:spcPct val="0"/>
      </a:spcAft>
      <a:defRPr kern="1200">
        <a:solidFill>
          <a:schemeClr val="tx1"/>
        </a:solidFill>
        <a:latin typeface="Arial"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Arial"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Arial"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Arial"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1536">
          <p15:clr>
            <a:srgbClr val="A4A3A4"/>
          </p15:clr>
        </p15:guide>
        <p15:guide id="2" pos="9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Herzog"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5F5F5F"/>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5000" autoAdjust="0"/>
  </p:normalViewPr>
  <p:slideViewPr>
    <p:cSldViewPr>
      <p:cViewPr varScale="1">
        <p:scale>
          <a:sx n="63" d="100"/>
          <a:sy n="63" d="100"/>
        </p:scale>
        <p:origin x="950" y="38"/>
      </p:cViewPr>
      <p:guideLst>
        <p:guide orient="horz" pos="1536"/>
        <p:guide pos="96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A3430-9300-4D53-B571-C1CC2637631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TT"/>
        </a:p>
      </dgm:t>
    </dgm:pt>
    <dgm:pt modelId="{CDA413C4-9CA8-4C32-993E-001C6C477C88}">
      <dgm:prSet phldrT="[Text]" custT="1"/>
      <dgm:spPr/>
      <dgm:t>
        <a:bodyPr/>
        <a:lstStyle/>
        <a:p>
          <a:pPr defTabSz="1377950">
            <a:lnSpc>
              <a:spcPct val="90000"/>
            </a:lnSpc>
            <a:spcBef>
              <a:spcPct val="0"/>
            </a:spcBef>
            <a:spcAft>
              <a:spcPct val="35000"/>
            </a:spcAft>
          </a:pPr>
          <a:r>
            <a:rPr lang="en-TT" sz="1600" dirty="0" smtClean="0"/>
            <a:t>All atoms identical </a:t>
          </a:r>
          <a:endParaRPr lang="en-TT" sz="1600" dirty="0"/>
        </a:p>
      </dgm:t>
    </dgm:pt>
    <dgm:pt modelId="{EFB61C3D-ECAD-4682-AB71-F0998525B059}" type="parTrans" cxnId="{6257F899-886D-4E63-8800-75CA0D2CE519}">
      <dgm:prSet/>
      <dgm:spPr/>
      <dgm:t>
        <a:bodyPr/>
        <a:lstStyle/>
        <a:p>
          <a:endParaRPr lang="en-TT"/>
        </a:p>
      </dgm:t>
    </dgm:pt>
    <dgm:pt modelId="{2F251639-15FA-4A3E-9D97-BE6033A841D4}" type="sibTrans" cxnId="{6257F899-886D-4E63-8800-75CA0D2CE519}">
      <dgm:prSet/>
      <dgm:spPr/>
      <dgm:t>
        <a:bodyPr/>
        <a:lstStyle/>
        <a:p>
          <a:endParaRPr lang="en-TT"/>
        </a:p>
      </dgm:t>
    </dgm:pt>
    <dgm:pt modelId="{9612468F-07F7-4B1E-9EF6-84D95736C150}">
      <dgm:prSet phldrT="[Tex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TT" sz="1800" dirty="0" smtClean="0"/>
            <a:t>Each atoms in an element had same mass</a:t>
          </a:r>
        </a:p>
      </dgm:t>
    </dgm:pt>
    <dgm:pt modelId="{FBCDDECD-79CB-46CC-8CF2-4D1730515433}" type="parTrans" cxnId="{5B23ED88-A7C9-4162-9714-A874B5F98072}">
      <dgm:prSet/>
      <dgm:spPr/>
      <dgm:t>
        <a:bodyPr/>
        <a:lstStyle/>
        <a:p>
          <a:endParaRPr lang="en-TT"/>
        </a:p>
      </dgm:t>
    </dgm:pt>
    <dgm:pt modelId="{CD87F052-8728-4ACD-AA91-62FFED59EE65}" type="sibTrans" cxnId="{5B23ED88-A7C9-4162-9714-A874B5F98072}">
      <dgm:prSet/>
      <dgm:spPr/>
      <dgm:t>
        <a:bodyPr/>
        <a:lstStyle/>
        <a:p>
          <a:endParaRPr lang="en-TT"/>
        </a:p>
      </dgm:t>
    </dgm:pt>
    <dgm:pt modelId="{0754C598-F980-40FD-BEE4-97F20998F71F}">
      <dgm:prSet phldrT="[Text]" custT="1"/>
      <dgm:spPr/>
      <dgm:t>
        <a:bodyPr/>
        <a:lstStyle/>
        <a:p>
          <a:r>
            <a:rPr lang="en-TT" sz="2000" dirty="0" smtClean="0"/>
            <a:t>Atoms of each element  different from one another</a:t>
          </a:r>
          <a:endParaRPr lang="en-TT" sz="2000" dirty="0"/>
        </a:p>
      </dgm:t>
    </dgm:pt>
    <dgm:pt modelId="{E72EB369-8C3D-41F7-9865-849F8AC5CC3B}" type="parTrans" cxnId="{69697855-D15C-42A1-BD9B-E7CEDF2A7CCA}">
      <dgm:prSet/>
      <dgm:spPr/>
      <dgm:t>
        <a:bodyPr/>
        <a:lstStyle/>
        <a:p>
          <a:endParaRPr lang="en-TT"/>
        </a:p>
      </dgm:t>
    </dgm:pt>
    <dgm:pt modelId="{177494E5-C2A2-4041-9A47-7756BF24D3F1}" type="sibTrans" cxnId="{69697855-D15C-42A1-BD9B-E7CEDF2A7CCA}">
      <dgm:prSet/>
      <dgm:spPr/>
      <dgm:t>
        <a:bodyPr/>
        <a:lstStyle/>
        <a:p>
          <a:endParaRPr lang="en-TT"/>
        </a:p>
      </dgm:t>
    </dgm:pt>
    <dgm:pt modelId="{7BF5478E-07F5-45B4-A61D-2554DC94CC65}">
      <dgm:prSet phldrT="[Tex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TT" sz="2000" dirty="0" smtClean="0"/>
            <a:t>consist of atoms</a:t>
          </a:r>
        </a:p>
      </dgm:t>
    </dgm:pt>
    <dgm:pt modelId="{99E3DC68-DD11-4212-AB1B-06F21AB0FEF0}" type="parTrans" cxnId="{0B85D0D2-C32D-42F6-BA88-703AD10D8C6C}">
      <dgm:prSet/>
      <dgm:spPr/>
      <dgm:t>
        <a:bodyPr/>
        <a:lstStyle/>
        <a:p>
          <a:endParaRPr lang="en-TT"/>
        </a:p>
      </dgm:t>
    </dgm:pt>
    <dgm:pt modelId="{DD946345-8849-4080-BB66-A7CF064AE3B0}" type="sibTrans" cxnId="{0B85D0D2-C32D-42F6-BA88-703AD10D8C6C}">
      <dgm:prSet/>
      <dgm:spPr/>
      <dgm:t>
        <a:bodyPr/>
        <a:lstStyle/>
        <a:p>
          <a:endParaRPr lang="en-TT"/>
        </a:p>
      </dgm:t>
    </dgm:pt>
    <dgm:pt modelId="{73A8A39B-DCFD-49F4-A100-170FAAC1A58B}">
      <dgm:prSet phldrT="[Text]"/>
      <dgm:spPr/>
      <dgm:t>
        <a:bodyPr/>
        <a:lstStyle/>
        <a:p>
          <a:r>
            <a:rPr lang="en-TT" smtClean="0"/>
            <a:t>Atoms of different elements have different masses</a:t>
          </a:r>
          <a:endParaRPr lang="en-TT" dirty="0"/>
        </a:p>
      </dgm:t>
    </dgm:pt>
    <dgm:pt modelId="{235ADDB5-6B33-4158-81E5-6870DA134765}" type="parTrans" cxnId="{40AD4C87-EC35-4E48-97A0-8AF4A1E85A98}">
      <dgm:prSet/>
      <dgm:spPr/>
      <dgm:t>
        <a:bodyPr/>
        <a:lstStyle/>
        <a:p>
          <a:endParaRPr lang="en-TT"/>
        </a:p>
      </dgm:t>
    </dgm:pt>
    <dgm:pt modelId="{14686978-5E24-44FB-AFDC-4148CCCCF217}" type="sibTrans" cxnId="{40AD4C87-EC35-4E48-97A0-8AF4A1E85A98}">
      <dgm:prSet/>
      <dgm:spPr/>
      <dgm:t>
        <a:bodyPr/>
        <a:lstStyle/>
        <a:p>
          <a:endParaRPr lang="en-TT"/>
        </a:p>
      </dgm:t>
    </dgm:pt>
    <dgm:pt modelId="{6DB3610E-0DDF-45F2-904B-107A35E0B736}" type="pres">
      <dgm:prSet presAssocID="{28CA3430-9300-4D53-B571-C1CC2637631E}" presName="composite" presStyleCnt="0">
        <dgm:presLayoutVars>
          <dgm:chMax val="5"/>
          <dgm:dir/>
          <dgm:animLvl val="ctr"/>
          <dgm:resizeHandles val="exact"/>
        </dgm:presLayoutVars>
      </dgm:prSet>
      <dgm:spPr/>
      <dgm:t>
        <a:bodyPr/>
        <a:lstStyle/>
        <a:p>
          <a:endParaRPr lang="en-TT"/>
        </a:p>
      </dgm:t>
    </dgm:pt>
    <dgm:pt modelId="{C326F714-8DB8-4DDF-A2AD-825E83E03000}" type="pres">
      <dgm:prSet presAssocID="{28CA3430-9300-4D53-B571-C1CC2637631E}" presName="cycle" presStyleCnt="0"/>
      <dgm:spPr/>
    </dgm:pt>
    <dgm:pt modelId="{2AD737F2-6574-4FBD-B6A9-D1CD1CE94069}" type="pres">
      <dgm:prSet presAssocID="{28CA3430-9300-4D53-B571-C1CC2637631E}" presName="centerShape" presStyleCnt="0"/>
      <dgm:spPr/>
    </dgm:pt>
    <dgm:pt modelId="{FEA273D9-457E-499C-A650-E3E6F0F391D0}" type="pres">
      <dgm:prSet presAssocID="{28CA3430-9300-4D53-B571-C1CC2637631E}" presName="connSite" presStyleLbl="node1" presStyleIdx="0" presStyleCnt="6"/>
      <dgm:spPr/>
    </dgm:pt>
    <dgm:pt modelId="{91C27B10-1F7B-41B5-834B-4FA372681CEC}" type="pres">
      <dgm:prSet presAssocID="{28CA3430-9300-4D53-B571-C1CC2637631E}" presName="visible" presStyleLbl="node1" presStyleIdx="0" presStyleCnt="6" custLinFactNeighborX="-15006" custLinFactNeighborY="-2490"/>
      <dgm:spPr>
        <a:blipFill rotWithShape="0">
          <a:blip xmlns:r="http://schemas.openxmlformats.org/officeDocument/2006/relationships" r:embed="rId1"/>
          <a:stretch>
            <a:fillRect/>
          </a:stretch>
        </a:blipFill>
      </dgm:spPr>
    </dgm:pt>
    <dgm:pt modelId="{F700A252-AA55-4976-880A-178B14AB62C1}" type="pres">
      <dgm:prSet presAssocID="{EFB61C3D-ECAD-4682-AB71-F0998525B059}" presName="Name25" presStyleLbl="parChTrans1D1" presStyleIdx="0" presStyleCnt="5"/>
      <dgm:spPr/>
      <dgm:t>
        <a:bodyPr/>
        <a:lstStyle/>
        <a:p>
          <a:endParaRPr lang="en-TT"/>
        </a:p>
      </dgm:t>
    </dgm:pt>
    <dgm:pt modelId="{9F2E9DA1-43FB-4AF6-A3ED-DADFEAEBA580}" type="pres">
      <dgm:prSet presAssocID="{CDA413C4-9CA8-4C32-993E-001C6C477C88}" presName="node" presStyleCnt="0"/>
      <dgm:spPr/>
    </dgm:pt>
    <dgm:pt modelId="{D712AA65-CD03-479A-8508-CB6B497E473D}" type="pres">
      <dgm:prSet presAssocID="{CDA413C4-9CA8-4C32-993E-001C6C477C88}" presName="parentNode" presStyleLbl="node1" presStyleIdx="1" presStyleCnt="6" custScaleX="218010" custLinFactNeighborX="-3526" custLinFactNeighborY="-194">
        <dgm:presLayoutVars>
          <dgm:chMax val="1"/>
          <dgm:bulletEnabled val="1"/>
        </dgm:presLayoutVars>
      </dgm:prSet>
      <dgm:spPr/>
      <dgm:t>
        <a:bodyPr/>
        <a:lstStyle/>
        <a:p>
          <a:endParaRPr lang="en-TT"/>
        </a:p>
      </dgm:t>
    </dgm:pt>
    <dgm:pt modelId="{677088C3-3CE1-4BE1-985F-449C9B7E6D23}" type="pres">
      <dgm:prSet presAssocID="{CDA413C4-9CA8-4C32-993E-001C6C477C88}" presName="childNode" presStyleLbl="revTx" presStyleIdx="0" presStyleCnt="0">
        <dgm:presLayoutVars>
          <dgm:bulletEnabled val="1"/>
        </dgm:presLayoutVars>
      </dgm:prSet>
      <dgm:spPr/>
      <dgm:t>
        <a:bodyPr/>
        <a:lstStyle/>
        <a:p>
          <a:endParaRPr lang="en-TT"/>
        </a:p>
      </dgm:t>
    </dgm:pt>
    <dgm:pt modelId="{08DCE487-A1F4-4592-B457-2AD044F06CEF}" type="pres">
      <dgm:prSet presAssocID="{FBCDDECD-79CB-46CC-8CF2-4D1730515433}" presName="Name25" presStyleLbl="parChTrans1D1" presStyleIdx="1" presStyleCnt="5"/>
      <dgm:spPr/>
      <dgm:t>
        <a:bodyPr/>
        <a:lstStyle/>
        <a:p>
          <a:endParaRPr lang="en-TT"/>
        </a:p>
      </dgm:t>
    </dgm:pt>
    <dgm:pt modelId="{DFC7655B-EBE2-4078-96A5-7B1281B0BC10}" type="pres">
      <dgm:prSet presAssocID="{9612468F-07F7-4B1E-9EF6-84D95736C150}" presName="node" presStyleCnt="0"/>
      <dgm:spPr/>
    </dgm:pt>
    <dgm:pt modelId="{CE6DDB79-712B-4900-A24A-8E5EB9BC2FB5}" type="pres">
      <dgm:prSet presAssocID="{9612468F-07F7-4B1E-9EF6-84D95736C150}" presName="parentNode" presStyleLbl="node1" presStyleIdx="2" presStyleCnt="6" custScaleX="328255">
        <dgm:presLayoutVars>
          <dgm:chMax val="1"/>
          <dgm:bulletEnabled val="1"/>
        </dgm:presLayoutVars>
      </dgm:prSet>
      <dgm:spPr/>
      <dgm:t>
        <a:bodyPr/>
        <a:lstStyle/>
        <a:p>
          <a:endParaRPr lang="en-TT"/>
        </a:p>
      </dgm:t>
    </dgm:pt>
    <dgm:pt modelId="{2C9A93F9-6CF7-4659-B774-DEB512DC2558}" type="pres">
      <dgm:prSet presAssocID="{9612468F-07F7-4B1E-9EF6-84D95736C150}" presName="childNode" presStyleLbl="revTx" presStyleIdx="0" presStyleCnt="0">
        <dgm:presLayoutVars>
          <dgm:bulletEnabled val="1"/>
        </dgm:presLayoutVars>
      </dgm:prSet>
      <dgm:spPr/>
    </dgm:pt>
    <dgm:pt modelId="{A8ADE5A4-9D6C-4BB7-8918-0068E4582DD4}" type="pres">
      <dgm:prSet presAssocID="{99E3DC68-DD11-4212-AB1B-06F21AB0FEF0}" presName="Name25" presStyleLbl="parChTrans1D1" presStyleIdx="2" presStyleCnt="5"/>
      <dgm:spPr/>
      <dgm:t>
        <a:bodyPr/>
        <a:lstStyle/>
        <a:p>
          <a:endParaRPr lang="en-TT"/>
        </a:p>
      </dgm:t>
    </dgm:pt>
    <dgm:pt modelId="{9D4E9F46-6A2F-4C66-95E8-EDDEE822994A}" type="pres">
      <dgm:prSet presAssocID="{7BF5478E-07F5-45B4-A61D-2554DC94CC65}" presName="node" presStyleCnt="0"/>
      <dgm:spPr/>
    </dgm:pt>
    <dgm:pt modelId="{787314B8-1DF7-40D8-BB49-03CAC373768E}" type="pres">
      <dgm:prSet presAssocID="{7BF5478E-07F5-45B4-A61D-2554DC94CC65}" presName="parentNode" presStyleLbl="node1" presStyleIdx="3" presStyleCnt="6" custScaleX="286339">
        <dgm:presLayoutVars>
          <dgm:chMax val="1"/>
          <dgm:bulletEnabled val="1"/>
        </dgm:presLayoutVars>
      </dgm:prSet>
      <dgm:spPr/>
      <dgm:t>
        <a:bodyPr/>
        <a:lstStyle/>
        <a:p>
          <a:endParaRPr lang="en-TT"/>
        </a:p>
      </dgm:t>
    </dgm:pt>
    <dgm:pt modelId="{365D2A7D-A06E-4FFB-A8A2-CFBF9F4080FC}" type="pres">
      <dgm:prSet presAssocID="{7BF5478E-07F5-45B4-A61D-2554DC94CC65}" presName="childNode" presStyleLbl="revTx" presStyleIdx="0" presStyleCnt="0">
        <dgm:presLayoutVars>
          <dgm:bulletEnabled val="1"/>
        </dgm:presLayoutVars>
      </dgm:prSet>
      <dgm:spPr/>
    </dgm:pt>
    <dgm:pt modelId="{C06697D9-FDC3-4719-B870-9637354C26F9}" type="pres">
      <dgm:prSet presAssocID="{E72EB369-8C3D-41F7-9865-849F8AC5CC3B}" presName="Name25" presStyleLbl="parChTrans1D1" presStyleIdx="3" presStyleCnt="5"/>
      <dgm:spPr/>
      <dgm:t>
        <a:bodyPr/>
        <a:lstStyle/>
        <a:p>
          <a:endParaRPr lang="en-TT"/>
        </a:p>
      </dgm:t>
    </dgm:pt>
    <dgm:pt modelId="{336A57C5-B5A2-4334-B780-8EDABE37F01C}" type="pres">
      <dgm:prSet presAssocID="{0754C598-F980-40FD-BEE4-97F20998F71F}" presName="node" presStyleCnt="0"/>
      <dgm:spPr/>
    </dgm:pt>
    <dgm:pt modelId="{3B3D8509-111A-434D-AFD3-E33C3B930BE2}" type="pres">
      <dgm:prSet presAssocID="{0754C598-F980-40FD-BEE4-97F20998F71F}" presName="parentNode" presStyleLbl="node1" presStyleIdx="4" presStyleCnt="6" custScaleX="337069">
        <dgm:presLayoutVars>
          <dgm:chMax val="1"/>
          <dgm:bulletEnabled val="1"/>
        </dgm:presLayoutVars>
      </dgm:prSet>
      <dgm:spPr/>
      <dgm:t>
        <a:bodyPr/>
        <a:lstStyle/>
        <a:p>
          <a:endParaRPr lang="en-TT"/>
        </a:p>
      </dgm:t>
    </dgm:pt>
    <dgm:pt modelId="{7582FE1D-EDC4-4B78-A2E4-A3482C1AC03D}" type="pres">
      <dgm:prSet presAssocID="{0754C598-F980-40FD-BEE4-97F20998F71F}" presName="childNode" presStyleLbl="revTx" presStyleIdx="0" presStyleCnt="0">
        <dgm:presLayoutVars>
          <dgm:bulletEnabled val="1"/>
        </dgm:presLayoutVars>
      </dgm:prSet>
      <dgm:spPr/>
    </dgm:pt>
    <dgm:pt modelId="{C8BD2E38-B85E-4A2E-90B9-732D57D0B180}" type="pres">
      <dgm:prSet presAssocID="{235ADDB5-6B33-4158-81E5-6870DA134765}" presName="Name25" presStyleLbl="parChTrans1D1" presStyleIdx="4" presStyleCnt="5"/>
      <dgm:spPr/>
      <dgm:t>
        <a:bodyPr/>
        <a:lstStyle/>
        <a:p>
          <a:endParaRPr lang="en-TT"/>
        </a:p>
      </dgm:t>
    </dgm:pt>
    <dgm:pt modelId="{388FF85A-860F-4C7C-B8DE-71A8C514E6F1}" type="pres">
      <dgm:prSet presAssocID="{73A8A39B-DCFD-49F4-A100-170FAAC1A58B}" presName="node" presStyleCnt="0"/>
      <dgm:spPr/>
    </dgm:pt>
    <dgm:pt modelId="{B3829DE9-5D25-4DB2-BE46-5040BD37427F}" type="pres">
      <dgm:prSet presAssocID="{73A8A39B-DCFD-49F4-A100-170FAAC1A58B}" presName="parentNode" presStyleLbl="node1" presStyleIdx="5" presStyleCnt="6" custScaleX="399505">
        <dgm:presLayoutVars>
          <dgm:chMax val="1"/>
          <dgm:bulletEnabled val="1"/>
        </dgm:presLayoutVars>
      </dgm:prSet>
      <dgm:spPr/>
      <dgm:t>
        <a:bodyPr/>
        <a:lstStyle/>
        <a:p>
          <a:endParaRPr lang="en-TT"/>
        </a:p>
      </dgm:t>
    </dgm:pt>
    <dgm:pt modelId="{9AAAF26C-E99A-4ED3-ABCA-0835A0C58640}" type="pres">
      <dgm:prSet presAssocID="{73A8A39B-DCFD-49F4-A100-170FAAC1A58B}" presName="childNode" presStyleLbl="revTx" presStyleIdx="0" presStyleCnt="0">
        <dgm:presLayoutVars>
          <dgm:bulletEnabled val="1"/>
        </dgm:presLayoutVars>
      </dgm:prSet>
      <dgm:spPr/>
    </dgm:pt>
  </dgm:ptLst>
  <dgm:cxnLst>
    <dgm:cxn modelId="{52441711-57EA-43FF-844E-F3551D5F3553}" type="presOf" srcId="{7BF5478E-07F5-45B4-A61D-2554DC94CC65}" destId="{787314B8-1DF7-40D8-BB49-03CAC373768E}" srcOrd="0" destOrd="0" presId="urn:microsoft.com/office/officeart/2005/8/layout/radial2"/>
    <dgm:cxn modelId="{69697855-D15C-42A1-BD9B-E7CEDF2A7CCA}" srcId="{28CA3430-9300-4D53-B571-C1CC2637631E}" destId="{0754C598-F980-40FD-BEE4-97F20998F71F}" srcOrd="3" destOrd="0" parTransId="{E72EB369-8C3D-41F7-9865-849F8AC5CC3B}" sibTransId="{177494E5-C2A2-4041-9A47-7756BF24D3F1}"/>
    <dgm:cxn modelId="{6257F899-886D-4E63-8800-75CA0D2CE519}" srcId="{28CA3430-9300-4D53-B571-C1CC2637631E}" destId="{CDA413C4-9CA8-4C32-993E-001C6C477C88}" srcOrd="0" destOrd="0" parTransId="{EFB61C3D-ECAD-4682-AB71-F0998525B059}" sibTransId="{2F251639-15FA-4A3E-9D97-BE6033A841D4}"/>
    <dgm:cxn modelId="{8DD73460-134C-4892-8C74-EFD39F16B0E1}" type="presOf" srcId="{CDA413C4-9CA8-4C32-993E-001C6C477C88}" destId="{D712AA65-CD03-479A-8508-CB6B497E473D}" srcOrd="0" destOrd="0" presId="urn:microsoft.com/office/officeart/2005/8/layout/radial2"/>
    <dgm:cxn modelId="{2024056A-B613-41A4-B39B-3B2814C654FC}" type="presOf" srcId="{E72EB369-8C3D-41F7-9865-849F8AC5CC3B}" destId="{C06697D9-FDC3-4719-B870-9637354C26F9}" srcOrd="0" destOrd="0" presId="urn:microsoft.com/office/officeart/2005/8/layout/radial2"/>
    <dgm:cxn modelId="{BD2D34AC-3B66-4611-9630-C1AEF2628208}" type="presOf" srcId="{0754C598-F980-40FD-BEE4-97F20998F71F}" destId="{3B3D8509-111A-434D-AFD3-E33C3B930BE2}" srcOrd="0" destOrd="0" presId="urn:microsoft.com/office/officeart/2005/8/layout/radial2"/>
    <dgm:cxn modelId="{4EC9EA16-5445-486B-95D7-62E4F977F80C}" type="presOf" srcId="{9612468F-07F7-4B1E-9EF6-84D95736C150}" destId="{CE6DDB79-712B-4900-A24A-8E5EB9BC2FB5}" srcOrd="0" destOrd="0" presId="urn:microsoft.com/office/officeart/2005/8/layout/radial2"/>
    <dgm:cxn modelId="{5B23ED88-A7C9-4162-9714-A874B5F98072}" srcId="{28CA3430-9300-4D53-B571-C1CC2637631E}" destId="{9612468F-07F7-4B1E-9EF6-84D95736C150}" srcOrd="1" destOrd="0" parTransId="{FBCDDECD-79CB-46CC-8CF2-4D1730515433}" sibTransId="{CD87F052-8728-4ACD-AA91-62FFED59EE65}"/>
    <dgm:cxn modelId="{7C898840-11C3-47E5-AB0C-9F55895B234E}" type="presOf" srcId="{99E3DC68-DD11-4212-AB1B-06F21AB0FEF0}" destId="{A8ADE5A4-9D6C-4BB7-8918-0068E4582DD4}" srcOrd="0" destOrd="0" presId="urn:microsoft.com/office/officeart/2005/8/layout/radial2"/>
    <dgm:cxn modelId="{7E1377B7-0A35-4FAD-8980-29FB8B2CE5D4}" type="presOf" srcId="{235ADDB5-6B33-4158-81E5-6870DA134765}" destId="{C8BD2E38-B85E-4A2E-90B9-732D57D0B180}" srcOrd="0" destOrd="0" presId="urn:microsoft.com/office/officeart/2005/8/layout/radial2"/>
    <dgm:cxn modelId="{40AD4C87-EC35-4E48-97A0-8AF4A1E85A98}" srcId="{28CA3430-9300-4D53-B571-C1CC2637631E}" destId="{73A8A39B-DCFD-49F4-A100-170FAAC1A58B}" srcOrd="4" destOrd="0" parTransId="{235ADDB5-6B33-4158-81E5-6870DA134765}" sibTransId="{14686978-5E24-44FB-AFDC-4148CCCCF217}"/>
    <dgm:cxn modelId="{0B85D0D2-C32D-42F6-BA88-703AD10D8C6C}" srcId="{28CA3430-9300-4D53-B571-C1CC2637631E}" destId="{7BF5478E-07F5-45B4-A61D-2554DC94CC65}" srcOrd="2" destOrd="0" parTransId="{99E3DC68-DD11-4212-AB1B-06F21AB0FEF0}" sibTransId="{DD946345-8849-4080-BB66-A7CF064AE3B0}"/>
    <dgm:cxn modelId="{7B997AD0-4B9F-4797-A625-DB491F8FF879}" type="presOf" srcId="{28CA3430-9300-4D53-B571-C1CC2637631E}" destId="{6DB3610E-0DDF-45F2-904B-107A35E0B736}" srcOrd="0" destOrd="0" presId="urn:microsoft.com/office/officeart/2005/8/layout/radial2"/>
    <dgm:cxn modelId="{A85D8817-AED2-43C4-A71D-20432FBCC908}" type="presOf" srcId="{EFB61C3D-ECAD-4682-AB71-F0998525B059}" destId="{F700A252-AA55-4976-880A-178B14AB62C1}" srcOrd="0" destOrd="0" presId="urn:microsoft.com/office/officeart/2005/8/layout/radial2"/>
    <dgm:cxn modelId="{87ACA066-986D-4B56-93C1-ABD8C61CD1A1}" type="presOf" srcId="{FBCDDECD-79CB-46CC-8CF2-4D1730515433}" destId="{08DCE487-A1F4-4592-B457-2AD044F06CEF}" srcOrd="0" destOrd="0" presId="urn:microsoft.com/office/officeart/2005/8/layout/radial2"/>
    <dgm:cxn modelId="{7CF1CCD0-AAD5-45EF-B1F8-8AF4FFF640DA}" type="presOf" srcId="{73A8A39B-DCFD-49F4-A100-170FAAC1A58B}" destId="{B3829DE9-5D25-4DB2-BE46-5040BD37427F}" srcOrd="0" destOrd="0" presId="urn:microsoft.com/office/officeart/2005/8/layout/radial2"/>
    <dgm:cxn modelId="{6F31BBBE-B168-456C-9E45-25E2331D4541}" type="presParOf" srcId="{6DB3610E-0DDF-45F2-904B-107A35E0B736}" destId="{C326F714-8DB8-4DDF-A2AD-825E83E03000}" srcOrd="0" destOrd="0" presId="urn:microsoft.com/office/officeart/2005/8/layout/radial2"/>
    <dgm:cxn modelId="{8C2F322A-E137-40BB-8317-838FC262B539}" type="presParOf" srcId="{C326F714-8DB8-4DDF-A2AD-825E83E03000}" destId="{2AD737F2-6574-4FBD-B6A9-D1CD1CE94069}" srcOrd="0" destOrd="0" presId="urn:microsoft.com/office/officeart/2005/8/layout/radial2"/>
    <dgm:cxn modelId="{675506E7-9836-441D-A65E-71B72A01E25C}" type="presParOf" srcId="{2AD737F2-6574-4FBD-B6A9-D1CD1CE94069}" destId="{FEA273D9-457E-499C-A650-E3E6F0F391D0}" srcOrd="0" destOrd="0" presId="urn:microsoft.com/office/officeart/2005/8/layout/radial2"/>
    <dgm:cxn modelId="{0E418D7D-47B3-45AA-AFF7-AB76ED27F5AB}" type="presParOf" srcId="{2AD737F2-6574-4FBD-B6A9-D1CD1CE94069}" destId="{91C27B10-1F7B-41B5-834B-4FA372681CEC}" srcOrd="1" destOrd="0" presId="urn:microsoft.com/office/officeart/2005/8/layout/radial2"/>
    <dgm:cxn modelId="{603685C5-29DE-4E96-AD04-F1F255840221}" type="presParOf" srcId="{C326F714-8DB8-4DDF-A2AD-825E83E03000}" destId="{F700A252-AA55-4976-880A-178B14AB62C1}" srcOrd="1" destOrd="0" presId="urn:microsoft.com/office/officeart/2005/8/layout/radial2"/>
    <dgm:cxn modelId="{7A83BBC5-4DFA-4DFA-9485-9FA1985F6C71}" type="presParOf" srcId="{C326F714-8DB8-4DDF-A2AD-825E83E03000}" destId="{9F2E9DA1-43FB-4AF6-A3ED-DADFEAEBA580}" srcOrd="2" destOrd="0" presId="urn:microsoft.com/office/officeart/2005/8/layout/radial2"/>
    <dgm:cxn modelId="{2E5220FD-9D97-4A45-BF7C-D9901F5FEDB9}" type="presParOf" srcId="{9F2E9DA1-43FB-4AF6-A3ED-DADFEAEBA580}" destId="{D712AA65-CD03-479A-8508-CB6B497E473D}" srcOrd="0" destOrd="0" presId="urn:microsoft.com/office/officeart/2005/8/layout/radial2"/>
    <dgm:cxn modelId="{1C522F2C-84EE-4EC9-B59B-7456B1E7AD0A}" type="presParOf" srcId="{9F2E9DA1-43FB-4AF6-A3ED-DADFEAEBA580}" destId="{677088C3-3CE1-4BE1-985F-449C9B7E6D23}" srcOrd="1" destOrd="0" presId="urn:microsoft.com/office/officeart/2005/8/layout/radial2"/>
    <dgm:cxn modelId="{AEDF1FDC-2DAC-4958-8225-180CEB6AAE8D}" type="presParOf" srcId="{C326F714-8DB8-4DDF-A2AD-825E83E03000}" destId="{08DCE487-A1F4-4592-B457-2AD044F06CEF}" srcOrd="3" destOrd="0" presId="urn:microsoft.com/office/officeart/2005/8/layout/radial2"/>
    <dgm:cxn modelId="{2893DD2E-A149-4ED3-8C48-72A07A23233A}" type="presParOf" srcId="{C326F714-8DB8-4DDF-A2AD-825E83E03000}" destId="{DFC7655B-EBE2-4078-96A5-7B1281B0BC10}" srcOrd="4" destOrd="0" presId="urn:microsoft.com/office/officeart/2005/8/layout/radial2"/>
    <dgm:cxn modelId="{D5589FE7-BF58-47AA-9FB0-0D2FAA1134A3}" type="presParOf" srcId="{DFC7655B-EBE2-4078-96A5-7B1281B0BC10}" destId="{CE6DDB79-712B-4900-A24A-8E5EB9BC2FB5}" srcOrd="0" destOrd="0" presId="urn:microsoft.com/office/officeart/2005/8/layout/radial2"/>
    <dgm:cxn modelId="{FE5B3EC2-39D6-43BA-AE63-57BA338BB86E}" type="presParOf" srcId="{DFC7655B-EBE2-4078-96A5-7B1281B0BC10}" destId="{2C9A93F9-6CF7-4659-B774-DEB512DC2558}" srcOrd="1" destOrd="0" presId="urn:microsoft.com/office/officeart/2005/8/layout/radial2"/>
    <dgm:cxn modelId="{69E326FE-5B9C-4ADF-AED9-721C23EC58AB}" type="presParOf" srcId="{C326F714-8DB8-4DDF-A2AD-825E83E03000}" destId="{A8ADE5A4-9D6C-4BB7-8918-0068E4582DD4}" srcOrd="5" destOrd="0" presId="urn:microsoft.com/office/officeart/2005/8/layout/radial2"/>
    <dgm:cxn modelId="{4A53F5C8-E05D-42B5-9CF8-57C70F8C2186}" type="presParOf" srcId="{C326F714-8DB8-4DDF-A2AD-825E83E03000}" destId="{9D4E9F46-6A2F-4C66-95E8-EDDEE822994A}" srcOrd="6" destOrd="0" presId="urn:microsoft.com/office/officeart/2005/8/layout/radial2"/>
    <dgm:cxn modelId="{69489FF1-6C6D-40B9-8E9D-39AF77402E90}" type="presParOf" srcId="{9D4E9F46-6A2F-4C66-95E8-EDDEE822994A}" destId="{787314B8-1DF7-40D8-BB49-03CAC373768E}" srcOrd="0" destOrd="0" presId="urn:microsoft.com/office/officeart/2005/8/layout/radial2"/>
    <dgm:cxn modelId="{BEAFDEAE-4B07-47A4-8707-A0F4A75C3AFC}" type="presParOf" srcId="{9D4E9F46-6A2F-4C66-95E8-EDDEE822994A}" destId="{365D2A7D-A06E-4FFB-A8A2-CFBF9F4080FC}" srcOrd="1" destOrd="0" presId="urn:microsoft.com/office/officeart/2005/8/layout/radial2"/>
    <dgm:cxn modelId="{4DBA6724-8030-4248-98A4-2CFF28BB3C19}" type="presParOf" srcId="{C326F714-8DB8-4DDF-A2AD-825E83E03000}" destId="{C06697D9-FDC3-4719-B870-9637354C26F9}" srcOrd="7" destOrd="0" presId="urn:microsoft.com/office/officeart/2005/8/layout/radial2"/>
    <dgm:cxn modelId="{E015B181-C693-4B0E-9C4A-05BB1B47057F}" type="presParOf" srcId="{C326F714-8DB8-4DDF-A2AD-825E83E03000}" destId="{336A57C5-B5A2-4334-B780-8EDABE37F01C}" srcOrd="8" destOrd="0" presId="urn:microsoft.com/office/officeart/2005/8/layout/radial2"/>
    <dgm:cxn modelId="{49B71B95-17D6-4C27-825B-85EA82CFF324}" type="presParOf" srcId="{336A57C5-B5A2-4334-B780-8EDABE37F01C}" destId="{3B3D8509-111A-434D-AFD3-E33C3B930BE2}" srcOrd="0" destOrd="0" presId="urn:microsoft.com/office/officeart/2005/8/layout/radial2"/>
    <dgm:cxn modelId="{6198491A-D326-4098-A370-2AED70B5FD92}" type="presParOf" srcId="{336A57C5-B5A2-4334-B780-8EDABE37F01C}" destId="{7582FE1D-EDC4-4B78-A2E4-A3482C1AC03D}" srcOrd="1" destOrd="0" presId="urn:microsoft.com/office/officeart/2005/8/layout/radial2"/>
    <dgm:cxn modelId="{B4ECBA5A-1C00-4DF0-A01D-67BF2DF2D19F}" type="presParOf" srcId="{C326F714-8DB8-4DDF-A2AD-825E83E03000}" destId="{C8BD2E38-B85E-4A2E-90B9-732D57D0B180}" srcOrd="9" destOrd="0" presId="urn:microsoft.com/office/officeart/2005/8/layout/radial2"/>
    <dgm:cxn modelId="{AF239E28-ACCC-481C-83DF-37A2E382D7F7}" type="presParOf" srcId="{C326F714-8DB8-4DDF-A2AD-825E83E03000}" destId="{388FF85A-860F-4C7C-B8DE-71A8C514E6F1}" srcOrd="10" destOrd="0" presId="urn:microsoft.com/office/officeart/2005/8/layout/radial2"/>
    <dgm:cxn modelId="{C3953C1A-F34E-44BA-874C-01B19FBC5383}" type="presParOf" srcId="{388FF85A-860F-4C7C-B8DE-71A8C514E6F1}" destId="{B3829DE9-5D25-4DB2-BE46-5040BD37427F}" srcOrd="0" destOrd="0" presId="urn:microsoft.com/office/officeart/2005/8/layout/radial2"/>
    <dgm:cxn modelId="{20639BAC-946D-49DA-9DFA-CE0A8C4E0BA1}" type="presParOf" srcId="{388FF85A-860F-4C7C-B8DE-71A8C514E6F1}" destId="{9AAAF26C-E99A-4ED3-ABCA-0835A0C5864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A3430-9300-4D53-B571-C1CC2637631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TT"/>
        </a:p>
      </dgm:t>
    </dgm:pt>
    <dgm:pt modelId="{CDA413C4-9CA8-4C32-993E-001C6C477C88}">
      <dgm:prSet phldrT="[Text]" custT="1"/>
      <dgm:spPr/>
      <dgm:t>
        <a:bodyPr/>
        <a:lstStyle/>
        <a:p>
          <a:pPr defTabSz="1377950">
            <a:lnSpc>
              <a:spcPct val="90000"/>
            </a:lnSpc>
            <a:spcBef>
              <a:spcPct val="0"/>
            </a:spcBef>
            <a:spcAft>
              <a:spcPct val="35000"/>
            </a:spcAft>
          </a:pPr>
          <a:r>
            <a:rPr lang="en-TT" sz="1600" dirty="0" smtClean="0"/>
            <a:t>atoms of different elements combined together</a:t>
          </a:r>
          <a:endParaRPr lang="en-TT" sz="1600" dirty="0"/>
        </a:p>
      </dgm:t>
    </dgm:pt>
    <dgm:pt modelId="{EFB61C3D-ECAD-4682-AB71-F0998525B059}" type="parTrans" cxnId="{6257F899-886D-4E63-8800-75CA0D2CE519}">
      <dgm:prSet/>
      <dgm:spPr/>
      <dgm:t>
        <a:bodyPr/>
        <a:lstStyle/>
        <a:p>
          <a:endParaRPr lang="en-TT"/>
        </a:p>
      </dgm:t>
    </dgm:pt>
    <dgm:pt modelId="{2F251639-15FA-4A3E-9D97-BE6033A841D4}" type="sibTrans" cxnId="{6257F899-886D-4E63-8800-75CA0D2CE519}">
      <dgm:prSet/>
      <dgm:spPr/>
      <dgm:t>
        <a:bodyPr/>
        <a:lstStyle/>
        <a:p>
          <a:endParaRPr lang="en-TT"/>
        </a:p>
      </dgm:t>
    </dgm:pt>
    <dgm:pt modelId="{9612468F-07F7-4B1E-9EF6-84D95736C150}">
      <dgm:prSet phldrT="[Tex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TT" sz="1800" dirty="0" smtClean="0"/>
            <a:t>pure substances</a:t>
          </a:r>
        </a:p>
      </dgm:t>
    </dgm:pt>
    <dgm:pt modelId="{FBCDDECD-79CB-46CC-8CF2-4D1730515433}" type="parTrans" cxnId="{5B23ED88-A7C9-4162-9714-A874B5F98072}">
      <dgm:prSet/>
      <dgm:spPr/>
      <dgm:t>
        <a:bodyPr/>
        <a:lstStyle/>
        <a:p>
          <a:endParaRPr lang="en-TT"/>
        </a:p>
      </dgm:t>
    </dgm:pt>
    <dgm:pt modelId="{CD87F052-8728-4ACD-AA91-62FFED59EE65}" type="sibTrans" cxnId="{5B23ED88-A7C9-4162-9714-A874B5F98072}">
      <dgm:prSet/>
      <dgm:spPr/>
      <dgm:t>
        <a:bodyPr/>
        <a:lstStyle/>
        <a:p>
          <a:endParaRPr lang="en-TT"/>
        </a:p>
      </dgm:t>
    </dgm:pt>
    <dgm:pt modelId="{0754C598-F980-40FD-BEE4-97F20998F71F}">
      <dgm:prSet phldrT="[Text]" custT="1"/>
      <dgm:spPr/>
      <dgm:t>
        <a:bodyPr/>
        <a:lstStyle/>
        <a:p>
          <a:r>
            <a:rPr lang="en-TT" sz="2000" dirty="0" smtClean="0"/>
            <a:t>Chemical reactions involve rearrangement of combinations of atoms.</a:t>
          </a:r>
          <a:endParaRPr lang="en-TT" sz="2000" dirty="0"/>
        </a:p>
      </dgm:t>
    </dgm:pt>
    <dgm:pt modelId="{E72EB369-8C3D-41F7-9865-849F8AC5CC3B}" type="parTrans" cxnId="{69697855-D15C-42A1-BD9B-E7CEDF2A7CCA}">
      <dgm:prSet/>
      <dgm:spPr/>
      <dgm:t>
        <a:bodyPr/>
        <a:lstStyle/>
        <a:p>
          <a:endParaRPr lang="en-TT"/>
        </a:p>
      </dgm:t>
    </dgm:pt>
    <dgm:pt modelId="{177494E5-C2A2-4041-9A47-7756BF24D3F1}" type="sibTrans" cxnId="{69697855-D15C-42A1-BD9B-E7CEDF2A7CCA}">
      <dgm:prSet/>
      <dgm:spPr/>
      <dgm:t>
        <a:bodyPr/>
        <a:lstStyle/>
        <a:p>
          <a:endParaRPr lang="en-TT"/>
        </a:p>
      </dgm:t>
    </dgm:pt>
    <dgm:pt modelId="{7BF5478E-07F5-45B4-A61D-2554DC94CC65}">
      <dgm:prSet phldrT="[Tex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TT" sz="2000" dirty="0" smtClean="0"/>
            <a:t>have constant composition </a:t>
          </a:r>
        </a:p>
      </dgm:t>
    </dgm:pt>
    <dgm:pt modelId="{99E3DC68-DD11-4212-AB1B-06F21AB0FEF0}" type="parTrans" cxnId="{0B85D0D2-C32D-42F6-BA88-703AD10D8C6C}">
      <dgm:prSet/>
      <dgm:spPr/>
      <dgm:t>
        <a:bodyPr/>
        <a:lstStyle/>
        <a:p>
          <a:endParaRPr lang="en-TT"/>
        </a:p>
      </dgm:t>
    </dgm:pt>
    <dgm:pt modelId="{DD946345-8849-4080-BB66-A7CF064AE3B0}" type="sibTrans" cxnId="{0B85D0D2-C32D-42F6-BA88-703AD10D8C6C}">
      <dgm:prSet/>
      <dgm:spPr/>
      <dgm:t>
        <a:bodyPr/>
        <a:lstStyle/>
        <a:p>
          <a:endParaRPr lang="en-TT"/>
        </a:p>
      </dgm:t>
    </dgm:pt>
    <dgm:pt modelId="{191D729A-A3A0-491B-9BA4-B9E1F663312D}">
      <dgm:prSet phldrT="[Text]" custT="1"/>
      <dgm:spPr/>
      <dgm:t>
        <a:bodyPr/>
        <a:lstStyle/>
        <a:p>
          <a:pPr marL="0" marR="0" lvl="1" indent="0" algn="r" defTabSz="914400" eaLnBrk="1" fontAlgn="auto" latinLnBrk="0" hangingPunct="1">
            <a:lnSpc>
              <a:spcPct val="100000"/>
            </a:lnSpc>
            <a:spcBef>
              <a:spcPts val="0"/>
            </a:spcBef>
            <a:spcAft>
              <a:spcPts val="0"/>
            </a:spcAft>
            <a:buClrTx/>
            <a:buSzTx/>
            <a:buFontTx/>
            <a:buNone/>
            <a:tabLst/>
            <a:defRPr/>
          </a:pPr>
          <a:r>
            <a:rPr lang="en-TT" sz="1200" dirty="0" smtClean="0"/>
            <a:t>because atoms of different elements are bonded to one another somehow</a:t>
          </a:r>
        </a:p>
      </dgm:t>
    </dgm:pt>
    <dgm:pt modelId="{21134E67-D392-44D6-8A3F-ECEA9735B901}" type="parTrans" cxnId="{27B35CC0-97C4-4360-923E-CB6E75D168A4}">
      <dgm:prSet/>
      <dgm:spPr/>
      <dgm:t>
        <a:bodyPr/>
        <a:lstStyle/>
        <a:p>
          <a:endParaRPr lang="en-TT"/>
        </a:p>
      </dgm:t>
    </dgm:pt>
    <dgm:pt modelId="{9186CB11-D104-46E7-9954-D91D1C838DAE}" type="sibTrans" cxnId="{27B35CC0-97C4-4360-923E-CB6E75D168A4}">
      <dgm:prSet/>
      <dgm:spPr/>
      <dgm:t>
        <a:bodyPr/>
        <a:lstStyle/>
        <a:p>
          <a:endParaRPr lang="en-TT"/>
        </a:p>
      </dgm:t>
    </dgm:pt>
    <dgm:pt modelId="{2C842E17-BB73-45A9-A2EA-34D23DD5C243}">
      <dgm:prSet phldrT="[Text]" custT="1"/>
      <dgm:spPr/>
      <dgm:t>
        <a:bodyPr/>
        <a:lstStyle/>
        <a:p>
          <a:pPr marL="0" marR="0" lvl="1" indent="0" algn="r" defTabSz="914400" eaLnBrk="1" fontAlgn="auto" latinLnBrk="0" hangingPunct="1">
            <a:lnSpc>
              <a:spcPct val="100000"/>
            </a:lnSpc>
            <a:spcBef>
              <a:spcPts val="0"/>
            </a:spcBef>
            <a:spcAft>
              <a:spcPts val="0"/>
            </a:spcAft>
            <a:buClrTx/>
            <a:buSzTx/>
            <a:buFontTx/>
            <a:buNone/>
            <a:tabLst/>
            <a:defRPr/>
          </a:pPr>
          <a:r>
            <a:rPr lang="en-TT" sz="1200" dirty="0" smtClean="0"/>
            <a:t>are not easily separated from one another. </a:t>
          </a:r>
        </a:p>
      </dgm:t>
    </dgm:pt>
    <dgm:pt modelId="{71BDA61E-5C48-4BD0-A366-9B577A473246}" type="parTrans" cxnId="{63363F85-801A-45C7-8D7E-147E4B6CFD42}">
      <dgm:prSet/>
      <dgm:spPr/>
      <dgm:t>
        <a:bodyPr/>
        <a:lstStyle/>
        <a:p>
          <a:endParaRPr lang="en-TT"/>
        </a:p>
      </dgm:t>
    </dgm:pt>
    <dgm:pt modelId="{8EEAB7D6-6BA9-46BF-BAFE-A265C55634F4}" type="sibTrans" cxnId="{63363F85-801A-45C7-8D7E-147E4B6CFD42}">
      <dgm:prSet/>
      <dgm:spPr/>
      <dgm:t>
        <a:bodyPr/>
        <a:lstStyle/>
        <a:p>
          <a:endParaRPr lang="en-TT"/>
        </a:p>
      </dgm:t>
    </dgm:pt>
    <dgm:pt modelId="{CDD55992-A0AA-4DDD-9BD5-5B0B08BCB0B9}">
      <dgm:prSet phldrT="[Text]" custT="1"/>
      <dgm:spPr/>
      <dgm:t>
        <a:bodyPr/>
        <a:lstStyle/>
        <a:p>
          <a:pPr marL="0" marR="0" lvl="1" indent="0" algn="r" defTabSz="914400" eaLnBrk="1" fontAlgn="auto" latinLnBrk="0" hangingPunct="1">
            <a:lnSpc>
              <a:spcPct val="100000"/>
            </a:lnSpc>
            <a:spcBef>
              <a:spcPts val="0"/>
            </a:spcBef>
            <a:spcAft>
              <a:spcPts val="0"/>
            </a:spcAft>
            <a:buClrTx/>
            <a:buSzTx/>
            <a:buFontTx/>
            <a:buNone/>
            <a:tabLst/>
            <a:defRPr/>
          </a:pPr>
          <a:r>
            <a:rPr lang="en-TT" sz="1200" dirty="0" smtClean="0"/>
            <a:t>because they contain a fixed ratio of atoms</a:t>
          </a:r>
        </a:p>
      </dgm:t>
    </dgm:pt>
    <dgm:pt modelId="{2501D88E-87E9-48BA-B044-DB270A93BEA5}" type="parTrans" cxnId="{DF2828F7-B7AE-4553-B4F1-34AA316197F3}">
      <dgm:prSet/>
      <dgm:spPr/>
      <dgm:t>
        <a:bodyPr/>
        <a:lstStyle/>
        <a:p>
          <a:endParaRPr lang="en-TT"/>
        </a:p>
      </dgm:t>
    </dgm:pt>
    <dgm:pt modelId="{E706B06E-3503-47CF-B02C-CBAE6CA76443}" type="sibTrans" cxnId="{DF2828F7-B7AE-4553-B4F1-34AA316197F3}">
      <dgm:prSet/>
      <dgm:spPr/>
      <dgm:t>
        <a:bodyPr/>
        <a:lstStyle/>
        <a:p>
          <a:endParaRPr lang="en-TT"/>
        </a:p>
      </dgm:t>
    </dgm:pt>
    <dgm:pt modelId="{C184BC62-E592-4631-955B-571DCBF3BE1C}">
      <dgm:prSet phldrT="[Text]" custT="1"/>
      <dgm:spPr/>
      <dgm:t>
        <a:bodyPr/>
        <a:lstStyle/>
        <a:p>
          <a:pPr marL="0" marR="0" lvl="1" indent="0" algn="r" defTabSz="914400" eaLnBrk="1" fontAlgn="auto" latinLnBrk="0" hangingPunct="1">
            <a:lnSpc>
              <a:spcPct val="100000"/>
            </a:lnSpc>
            <a:spcBef>
              <a:spcPts val="0"/>
            </a:spcBef>
            <a:spcAft>
              <a:spcPts val="0"/>
            </a:spcAft>
            <a:buClrTx/>
            <a:buSzTx/>
            <a:buFontTx/>
            <a:buNone/>
            <a:tabLst/>
            <a:defRPr/>
          </a:pPr>
          <a:r>
            <a:rPr lang="en-TT" sz="1200" dirty="0" smtClean="0"/>
            <a:t>Each atom has its own characteristic weight</a:t>
          </a:r>
        </a:p>
      </dgm:t>
    </dgm:pt>
    <dgm:pt modelId="{082A553D-674F-4695-B933-659C71DD3832}" type="parTrans" cxnId="{DE51DCE0-FA4B-4238-A9AE-770E92ABBCBC}">
      <dgm:prSet/>
      <dgm:spPr/>
      <dgm:t>
        <a:bodyPr/>
        <a:lstStyle/>
        <a:p>
          <a:endParaRPr lang="en-TT"/>
        </a:p>
      </dgm:t>
    </dgm:pt>
    <dgm:pt modelId="{FC992951-C7EA-4D88-AA0D-803911AFA2EE}" type="sibTrans" cxnId="{DE51DCE0-FA4B-4238-A9AE-770E92ABBCBC}">
      <dgm:prSet/>
      <dgm:spPr/>
      <dgm:t>
        <a:bodyPr/>
        <a:lstStyle/>
        <a:p>
          <a:endParaRPr lang="en-TT"/>
        </a:p>
      </dgm:t>
    </dgm:pt>
    <dgm:pt modelId="{DF58B7ED-6643-40E6-BBB9-CF8ACC0560AD}">
      <dgm:prSet phldrT="[Text]" custT="1"/>
      <dgm:spPr/>
      <dgm:t>
        <a:bodyPr/>
        <a:lstStyle/>
        <a:p>
          <a:pPr marL="0" marR="0" lvl="1" indent="0" algn="r" defTabSz="914400" eaLnBrk="1" fontAlgn="auto" latinLnBrk="0" hangingPunct="1">
            <a:lnSpc>
              <a:spcPct val="100000"/>
            </a:lnSpc>
            <a:spcBef>
              <a:spcPts val="0"/>
            </a:spcBef>
            <a:spcAft>
              <a:spcPts val="0"/>
            </a:spcAft>
            <a:buClrTx/>
            <a:buSzTx/>
            <a:buFontTx/>
            <a:buNone/>
            <a:tabLst/>
            <a:defRPr/>
          </a:pPr>
          <a:r>
            <a:rPr lang="en-TT" sz="1200" dirty="0" smtClean="0"/>
            <a:t>Weight ratio of one element to the other is fixed. </a:t>
          </a:r>
        </a:p>
      </dgm:t>
    </dgm:pt>
    <dgm:pt modelId="{CA1B6C37-66DA-4B23-AC2F-B0A8692D1FE0}" type="parTrans" cxnId="{492778F2-DC62-45DF-906D-A70F606DEA74}">
      <dgm:prSet/>
      <dgm:spPr/>
      <dgm:t>
        <a:bodyPr/>
        <a:lstStyle/>
        <a:p>
          <a:endParaRPr lang="en-TT"/>
        </a:p>
      </dgm:t>
    </dgm:pt>
    <dgm:pt modelId="{9712EE4A-C4B7-44F4-9AC5-21A471A5DB5C}" type="sibTrans" cxnId="{492778F2-DC62-45DF-906D-A70F606DEA74}">
      <dgm:prSet/>
      <dgm:spPr/>
      <dgm:t>
        <a:bodyPr/>
        <a:lstStyle/>
        <a:p>
          <a:endParaRPr lang="en-TT"/>
        </a:p>
      </dgm:t>
    </dgm:pt>
    <dgm:pt modelId="{6DB3610E-0DDF-45F2-904B-107A35E0B736}" type="pres">
      <dgm:prSet presAssocID="{28CA3430-9300-4D53-B571-C1CC2637631E}" presName="composite" presStyleCnt="0">
        <dgm:presLayoutVars>
          <dgm:chMax val="5"/>
          <dgm:dir/>
          <dgm:animLvl val="ctr"/>
          <dgm:resizeHandles val="exact"/>
        </dgm:presLayoutVars>
      </dgm:prSet>
      <dgm:spPr/>
      <dgm:t>
        <a:bodyPr/>
        <a:lstStyle/>
        <a:p>
          <a:endParaRPr lang="en-TT"/>
        </a:p>
      </dgm:t>
    </dgm:pt>
    <dgm:pt modelId="{C326F714-8DB8-4DDF-A2AD-825E83E03000}" type="pres">
      <dgm:prSet presAssocID="{28CA3430-9300-4D53-B571-C1CC2637631E}" presName="cycle" presStyleCnt="0"/>
      <dgm:spPr/>
    </dgm:pt>
    <dgm:pt modelId="{2AD737F2-6574-4FBD-B6A9-D1CD1CE94069}" type="pres">
      <dgm:prSet presAssocID="{28CA3430-9300-4D53-B571-C1CC2637631E}" presName="centerShape" presStyleCnt="0"/>
      <dgm:spPr/>
    </dgm:pt>
    <dgm:pt modelId="{FEA273D9-457E-499C-A650-E3E6F0F391D0}" type="pres">
      <dgm:prSet presAssocID="{28CA3430-9300-4D53-B571-C1CC2637631E}" presName="connSite" presStyleLbl="node1" presStyleIdx="0" presStyleCnt="5"/>
      <dgm:spPr/>
    </dgm:pt>
    <dgm:pt modelId="{91C27B10-1F7B-41B5-834B-4FA372681CEC}" type="pres">
      <dgm:prSet presAssocID="{28CA3430-9300-4D53-B571-C1CC2637631E}" presName="visible" presStyleLbl="node1" presStyleIdx="0" presStyleCnt="5" custLinFactNeighborX="-15006" custLinFactNeighborY="-2490"/>
      <dgm:spPr>
        <a:blipFill rotWithShape="0">
          <a:blip xmlns:r="http://schemas.openxmlformats.org/officeDocument/2006/relationships" r:embed="rId1"/>
          <a:stretch>
            <a:fillRect/>
          </a:stretch>
        </a:blipFill>
      </dgm:spPr>
    </dgm:pt>
    <dgm:pt modelId="{F700A252-AA55-4976-880A-178B14AB62C1}" type="pres">
      <dgm:prSet presAssocID="{EFB61C3D-ECAD-4682-AB71-F0998525B059}" presName="Name25" presStyleLbl="parChTrans1D1" presStyleIdx="0" presStyleCnt="4"/>
      <dgm:spPr/>
      <dgm:t>
        <a:bodyPr/>
        <a:lstStyle/>
        <a:p>
          <a:endParaRPr lang="en-TT"/>
        </a:p>
      </dgm:t>
    </dgm:pt>
    <dgm:pt modelId="{9F2E9DA1-43FB-4AF6-A3ED-DADFEAEBA580}" type="pres">
      <dgm:prSet presAssocID="{CDA413C4-9CA8-4C32-993E-001C6C477C88}" presName="node" presStyleCnt="0"/>
      <dgm:spPr/>
    </dgm:pt>
    <dgm:pt modelId="{D712AA65-CD03-479A-8508-CB6B497E473D}" type="pres">
      <dgm:prSet presAssocID="{CDA413C4-9CA8-4C32-993E-001C6C477C88}" presName="parentNode" presStyleLbl="node1" presStyleIdx="1" presStyleCnt="5" custScaleX="218010" custLinFactNeighborX="-3526" custLinFactNeighborY="-194">
        <dgm:presLayoutVars>
          <dgm:chMax val="1"/>
          <dgm:bulletEnabled val="1"/>
        </dgm:presLayoutVars>
      </dgm:prSet>
      <dgm:spPr/>
      <dgm:t>
        <a:bodyPr/>
        <a:lstStyle/>
        <a:p>
          <a:endParaRPr lang="en-TT"/>
        </a:p>
      </dgm:t>
    </dgm:pt>
    <dgm:pt modelId="{677088C3-3CE1-4BE1-985F-449C9B7E6D23}" type="pres">
      <dgm:prSet presAssocID="{CDA413C4-9CA8-4C32-993E-001C6C477C88}" presName="childNode" presStyleLbl="revTx" presStyleIdx="0" presStyleCnt="2">
        <dgm:presLayoutVars>
          <dgm:bulletEnabled val="1"/>
        </dgm:presLayoutVars>
      </dgm:prSet>
      <dgm:spPr/>
      <dgm:t>
        <a:bodyPr/>
        <a:lstStyle/>
        <a:p>
          <a:endParaRPr lang="en-TT"/>
        </a:p>
      </dgm:t>
    </dgm:pt>
    <dgm:pt modelId="{08DCE487-A1F4-4592-B457-2AD044F06CEF}" type="pres">
      <dgm:prSet presAssocID="{FBCDDECD-79CB-46CC-8CF2-4D1730515433}" presName="Name25" presStyleLbl="parChTrans1D1" presStyleIdx="1" presStyleCnt="4"/>
      <dgm:spPr/>
      <dgm:t>
        <a:bodyPr/>
        <a:lstStyle/>
        <a:p>
          <a:endParaRPr lang="en-TT"/>
        </a:p>
      </dgm:t>
    </dgm:pt>
    <dgm:pt modelId="{DFC7655B-EBE2-4078-96A5-7B1281B0BC10}" type="pres">
      <dgm:prSet presAssocID="{9612468F-07F7-4B1E-9EF6-84D95736C150}" presName="node" presStyleCnt="0"/>
      <dgm:spPr/>
    </dgm:pt>
    <dgm:pt modelId="{CE6DDB79-712B-4900-A24A-8E5EB9BC2FB5}" type="pres">
      <dgm:prSet presAssocID="{9612468F-07F7-4B1E-9EF6-84D95736C150}" presName="parentNode" presStyleLbl="node1" presStyleIdx="2" presStyleCnt="5" custScaleX="214914" custScaleY="83279">
        <dgm:presLayoutVars>
          <dgm:chMax val="1"/>
          <dgm:bulletEnabled val="1"/>
        </dgm:presLayoutVars>
      </dgm:prSet>
      <dgm:spPr/>
      <dgm:t>
        <a:bodyPr/>
        <a:lstStyle/>
        <a:p>
          <a:endParaRPr lang="en-TT"/>
        </a:p>
      </dgm:t>
    </dgm:pt>
    <dgm:pt modelId="{2C9A93F9-6CF7-4659-B774-DEB512DC2558}" type="pres">
      <dgm:prSet presAssocID="{9612468F-07F7-4B1E-9EF6-84D95736C150}" presName="childNode" presStyleLbl="revTx" presStyleIdx="0" presStyleCnt="2">
        <dgm:presLayoutVars>
          <dgm:bulletEnabled val="1"/>
        </dgm:presLayoutVars>
      </dgm:prSet>
      <dgm:spPr/>
      <dgm:t>
        <a:bodyPr/>
        <a:lstStyle/>
        <a:p>
          <a:endParaRPr lang="en-TT"/>
        </a:p>
      </dgm:t>
    </dgm:pt>
    <dgm:pt modelId="{A8ADE5A4-9D6C-4BB7-8918-0068E4582DD4}" type="pres">
      <dgm:prSet presAssocID="{99E3DC68-DD11-4212-AB1B-06F21AB0FEF0}" presName="Name25" presStyleLbl="parChTrans1D1" presStyleIdx="2" presStyleCnt="4"/>
      <dgm:spPr/>
      <dgm:t>
        <a:bodyPr/>
        <a:lstStyle/>
        <a:p>
          <a:endParaRPr lang="en-TT"/>
        </a:p>
      </dgm:t>
    </dgm:pt>
    <dgm:pt modelId="{9D4E9F46-6A2F-4C66-95E8-EDDEE822994A}" type="pres">
      <dgm:prSet presAssocID="{7BF5478E-07F5-45B4-A61D-2554DC94CC65}" presName="node" presStyleCnt="0"/>
      <dgm:spPr/>
    </dgm:pt>
    <dgm:pt modelId="{787314B8-1DF7-40D8-BB49-03CAC373768E}" type="pres">
      <dgm:prSet presAssocID="{7BF5478E-07F5-45B4-A61D-2554DC94CC65}" presName="parentNode" presStyleLbl="node1" presStyleIdx="3" presStyleCnt="5" custScaleX="197618" custScaleY="89294">
        <dgm:presLayoutVars>
          <dgm:chMax val="1"/>
          <dgm:bulletEnabled val="1"/>
        </dgm:presLayoutVars>
      </dgm:prSet>
      <dgm:spPr/>
      <dgm:t>
        <a:bodyPr/>
        <a:lstStyle/>
        <a:p>
          <a:endParaRPr lang="en-TT"/>
        </a:p>
      </dgm:t>
    </dgm:pt>
    <dgm:pt modelId="{365D2A7D-A06E-4FFB-A8A2-CFBF9F4080FC}" type="pres">
      <dgm:prSet presAssocID="{7BF5478E-07F5-45B4-A61D-2554DC94CC65}" presName="childNode" presStyleLbl="revTx" presStyleIdx="1" presStyleCnt="2">
        <dgm:presLayoutVars>
          <dgm:bulletEnabled val="1"/>
        </dgm:presLayoutVars>
      </dgm:prSet>
      <dgm:spPr/>
      <dgm:t>
        <a:bodyPr/>
        <a:lstStyle/>
        <a:p>
          <a:endParaRPr lang="en-TT"/>
        </a:p>
      </dgm:t>
    </dgm:pt>
    <dgm:pt modelId="{C06697D9-FDC3-4719-B870-9637354C26F9}" type="pres">
      <dgm:prSet presAssocID="{E72EB369-8C3D-41F7-9865-849F8AC5CC3B}" presName="Name25" presStyleLbl="parChTrans1D1" presStyleIdx="3" presStyleCnt="4"/>
      <dgm:spPr/>
      <dgm:t>
        <a:bodyPr/>
        <a:lstStyle/>
        <a:p>
          <a:endParaRPr lang="en-TT"/>
        </a:p>
      </dgm:t>
    </dgm:pt>
    <dgm:pt modelId="{336A57C5-B5A2-4334-B780-8EDABE37F01C}" type="pres">
      <dgm:prSet presAssocID="{0754C598-F980-40FD-BEE4-97F20998F71F}" presName="node" presStyleCnt="0"/>
      <dgm:spPr/>
    </dgm:pt>
    <dgm:pt modelId="{3B3D8509-111A-434D-AFD3-E33C3B930BE2}" type="pres">
      <dgm:prSet presAssocID="{0754C598-F980-40FD-BEE4-97F20998F71F}" presName="parentNode" presStyleLbl="node1" presStyleIdx="4" presStyleCnt="5" custScaleX="337069">
        <dgm:presLayoutVars>
          <dgm:chMax val="1"/>
          <dgm:bulletEnabled val="1"/>
        </dgm:presLayoutVars>
      </dgm:prSet>
      <dgm:spPr/>
      <dgm:t>
        <a:bodyPr/>
        <a:lstStyle/>
        <a:p>
          <a:endParaRPr lang="en-TT"/>
        </a:p>
      </dgm:t>
    </dgm:pt>
    <dgm:pt modelId="{7582FE1D-EDC4-4B78-A2E4-A3482C1AC03D}" type="pres">
      <dgm:prSet presAssocID="{0754C598-F980-40FD-BEE4-97F20998F71F}" presName="childNode" presStyleLbl="revTx" presStyleIdx="1" presStyleCnt="2">
        <dgm:presLayoutVars>
          <dgm:bulletEnabled val="1"/>
        </dgm:presLayoutVars>
      </dgm:prSet>
      <dgm:spPr/>
    </dgm:pt>
  </dgm:ptLst>
  <dgm:cxnLst>
    <dgm:cxn modelId="{6213F038-1B7D-4793-ACB0-B574EA52FB4B}" type="presOf" srcId="{C184BC62-E592-4631-955B-571DCBF3BE1C}" destId="{365D2A7D-A06E-4FFB-A8A2-CFBF9F4080FC}" srcOrd="0" destOrd="1" presId="urn:microsoft.com/office/officeart/2005/8/layout/radial2"/>
    <dgm:cxn modelId="{6257F899-886D-4E63-8800-75CA0D2CE519}" srcId="{28CA3430-9300-4D53-B571-C1CC2637631E}" destId="{CDA413C4-9CA8-4C32-993E-001C6C477C88}" srcOrd="0" destOrd="0" parTransId="{EFB61C3D-ECAD-4682-AB71-F0998525B059}" sibTransId="{2F251639-15FA-4A3E-9D97-BE6033A841D4}"/>
    <dgm:cxn modelId="{69697855-D15C-42A1-BD9B-E7CEDF2A7CCA}" srcId="{28CA3430-9300-4D53-B571-C1CC2637631E}" destId="{0754C598-F980-40FD-BEE4-97F20998F71F}" srcOrd="3" destOrd="0" parTransId="{E72EB369-8C3D-41F7-9865-849F8AC5CC3B}" sibTransId="{177494E5-C2A2-4041-9A47-7756BF24D3F1}"/>
    <dgm:cxn modelId="{C51FF40B-4292-4F5D-AC84-87C7804E83A8}" type="presOf" srcId="{E72EB369-8C3D-41F7-9865-849F8AC5CC3B}" destId="{C06697D9-FDC3-4719-B870-9637354C26F9}" srcOrd="0" destOrd="0" presId="urn:microsoft.com/office/officeart/2005/8/layout/radial2"/>
    <dgm:cxn modelId="{DE51DCE0-FA4B-4238-A9AE-770E92ABBCBC}" srcId="{7BF5478E-07F5-45B4-A61D-2554DC94CC65}" destId="{C184BC62-E592-4631-955B-571DCBF3BE1C}" srcOrd="1" destOrd="0" parTransId="{082A553D-674F-4695-B933-659C71DD3832}" sibTransId="{FC992951-C7EA-4D88-AA0D-803911AFA2EE}"/>
    <dgm:cxn modelId="{63363F85-801A-45C7-8D7E-147E4B6CFD42}" srcId="{9612468F-07F7-4B1E-9EF6-84D95736C150}" destId="{2C842E17-BB73-45A9-A2EA-34D23DD5C243}" srcOrd="1" destOrd="0" parTransId="{71BDA61E-5C48-4BD0-A366-9B577A473246}" sibTransId="{8EEAB7D6-6BA9-46BF-BAFE-A265C55634F4}"/>
    <dgm:cxn modelId="{5B23ED88-A7C9-4162-9714-A874B5F98072}" srcId="{28CA3430-9300-4D53-B571-C1CC2637631E}" destId="{9612468F-07F7-4B1E-9EF6-84D95736C150}" srcOrd="1" destOrd="0" parTransId="{FBCDDECD-79CB-46CC-8CF2-4D1730515433}" sibTransId="{CD87F052-8728-4ACD-AA91-62FFED59EE65}"/>
    <dgm:cxn modelId="{492778F2-DC62-45DF-906D-A70F606DEA74}" srcId="{7BF5478E-07F5-45B4-A61D-2554DC94CC65}" destId="{DF58B7ED-6643-40E6-BBB9-CF8ACC0560AD}" srcOrd="2" destOrd="0" parTransId="{CA1B6C37-66DA-4B23-AC2F-B0A8692D1FE0}" sibTransId="{9712EE4A-C4B7-44F4-9AC5-21A471A5DB5C}"/>
    <dgm:cxn modelId="{AC2D4670-5246-4EBD-A9DE-804A276A377B}" type="presOf" srcId="{7BF5478E-07F5-45B4-A61D-2554DC94CC65}" destId="{787314B8-1DF7-40D8-BB49-03CAC373768E}" srcOrd="0" destOrd="0" presId="urn:microsoft.com/office/officeart/2005/8/layout/radial2"/>
    <dgm:cxn modelId="{0112251D-47B0-4132-AA73-B8BD9938DA06}" type="presOf" srcId="{CDD55992-A0AA-4DDD-9BD5-5B0B08BCB0B9}" destId="{365D2A7D-A06E-4FFB-A8A2-CFBF9F4080FC}" srcOrd="0" destOrd="0" presId="urn:microsoft.com/office/officeart/2005/8/layout/radial2"/>
    <dgm:cxn modelId="{8100EDB1-2CE9-456C-9AC2-C8E993C294CF}" type="presOf" srcId="{DF58B7ED-6643-40E6-BBB9-CF8ACC0560AD}" destId="{365D2A7D-A06E-4FFB-A8A2-CFBF9F4080FC}" srcOrd="0" destOrd="2" presId="urn:microsoft.com/office/officeart/2005/8/layout/radial2"/>
    <dgm:cxn modelId="{0685F334-86E8-483A-949A-C11E499F6B39}" type="presOf" srcId="{2C842E17-BB73-45A9-A2EA-34D23DD5C243}" destId="{2C9A93F9-6CF7-4659-B774-DEB512DC2558}" srcOrd="0" destOrd="1" presId="urn:microsoft.com/office/officeart/2005/8/layout/radial2"/>
    <dgm:cxn modelId="{1B46D7A3-F65F-40B1-A9A3-FA5872E2E4DD}" type="presOf" srcId="{9612468F-07F7-4B1E-9EF6-84D95736C150}" destId="{CE6DDB79-712B-4900-A24A-8E5EB9BC2FB5}" srcOrd="0" destOrd="0" presId="urn:microsoft.com/office/officeart/2005/8/layout/radial2"/>
    <dgm:cxn modelId="{0B85D0D2-C32D-42F6-BA88-703AD10D8C6C}" srcId="{28CA3430-9300-4D53-B571-C1CC2637631E}" destId="{7BF5478E-07F5-45B4-A61D-2554DC94CC65}" srcOrd="2" destOrd="0" parTransId="{99E3DC68-DD11-4212-AB1B-06F21AB0FEF0}" sibTransId="{DD946345-8849-4080-BB66-A7CF064AE3B0}"/>
    <dgm:cxn modelId="{DF2828F7-B7AE-4553-B4F1-34AA316197F3}" srcId="{7BF5478E-07F5-45B4-A61D-2554DC94CC65}" destId="{CDD55992-A0AA-4DDD-9BD5-5B0B08BCB0B9}" srcOrd="0" destOrd="0" parTransId="{2501D88E-87E9-48BA-B044-DB270A93BEA5}" sibTransId="{E706B06E-3503-47CF-B02C-CBAE6CA76443}"/>
    <dgm:cxn modelId="{34375C08-FBD4-4380-86D3-B32EEF6B3401}" type="presOf" srcId="{CDA413C4-9CA8-4C32-993E-001C6C477C88}" destId="{D712AA65-CD03-479A-8508-CB6B497E473D}" srcOrd="0" destOrd="0" presId="urn:microsoft.com/office/officeart/2005/8/layout/radial2"/>
    <dgm:cxn modelId="{D784BCFF-6E65-4EA7-8C7E-23B6B317E6DC}" type="presOf" srcId="{0754C598-F980-40FD-BEE4-97F20998F71F}" destId="{3B3D8509-111A-434D-AFD3-E33C3B930BE2}" srcOrd="0" destOrd="0" presId="urn:microsoft.com/office/officeart/2005/8/layout/radial2"/>
    <dgm:cxn modelId="{F4990B58-EB93-460A-9D02-5FCACA5548C9}" type="presOf" srcId="{FBCDDECD-79CB-46CC-8CF2-4D1730515433}" destId="{08DCE487-A1F4-4592-B457-2AD044F06CEF}" srcOrd="0" destOrd="0" presId="urn:microsoft.com/office/officeart/2005/8/layout/radial2"/>
    <dgm:cxn modelId="{092AFF0C-D8C2-419F-ABEB-FBC2255919C4}" type="presOf" srcId="{EFB61C3D-ECAD-4682-AB71-F0998525B059}" destId="{F700A252-AA55-4976-880A-178B14AB62C1}" srcOrd="0" destOrd="0" presId="urn:microsoft.com/office/officeart/2005/8/layout/radial2"/>
    <dgm:cxn modelId="{2D3AEA3D-A01B-463E-AA5F-726140515958}" type="presOf" srcId="{99E3DC68-DD11-4212-AB1B-06F21AB0FEF0}" destId="{A8ADE5A4-9D6C-4BB7-8918-0068E4582DD4}" srcOrd="0" destOrd="0" presId="urn:microsoft.com/office/officeart/2005/8/layout/radial2"/>
    <dgm:cxn modelId="{27B35CC0-97C4-4360-923E-CB6E75D168A4}" srcId="{9612468F-07F7-4B1E-9EF6-84D95736C150}" destId="{191D729A-A3A0-491B-9BA4-B9E1F663312D}" srcOrd="0" destOrd="0" parTransId="{21134E67-D392-44D6-8A3F-ECEA9735B901}" sibTransId="{9186CB11-D104-46E7-9954-D91D1C838DAE}"/>
    <dgm:cxn modelId="{1A5E0AB8-AB98-4BF6-B8F3-2D7BED233656}" type="presOf" srcId="{191D729A-A3A0-491B-9BA4-B9E1F663312D}" destId="{2C9A93F9-6CF7-4659-B774-DEB512DC2558}" srcOrd="0" destOrd="0" presId="urn:microsoft.com/office/officeart/2005/8/layout/radial2"/>
    <dgm:cxn modelId="{5CF9989C-7833-4A29-A73F-1BD89936E8B0}" type="presOf" srcId="{28CA3430-9300-4D53-B571-C1CC2637631E}" destId="{6DB3610E-0DDF-45F2-904B-107A35E0B736}" srcOrd="0" destOrd="0" presId="urn:microsoft.com/office/officeart/2005/8/layout/radial2"/>
    <dgm:cxn modelId="{E1198A94-4862-49BB-B007-D10D9762A775}" type="presParOf" srcId="{6DB3610E-0DDF-45F2-904B-107A35E0B736}" destId="{C326F714-8DB8-4DDF-A2AD-825E83E03000}" srcOrd="0" destOrd="0" presId="urn:microsoft.com/office/officeart/2005/8/layout/radial2"/>
    <dgm:cxn modelId="{5CDE2B58-55B3-4F82-A02F-381FF12EC8FD}" type="presParOf" srcId="{C326F714-8DB8-4DDF-A2AD-825E83E03000}" destId="{2AD737F2-6574-4FBD-B6A9-D1CD1CE94069}" srcOrd="0" destOrd="0" presId="urn:microsoft.com/office/officeart/2005/8/layout/radial2"/>
    <dgm:cxn modelId="{04CC8F2A-6746-4CDB-AE7E-DBC70237BAC3}" type="presParOf" srcId="{2AD737F2-6574-4FBD-B6A9-D1CD1CE94069}" destId="{FEA273D9-457E-499C-A650-E3E6F0F391D0}" srcOrd="0" destOrd="0" presId="urn:microsoft.com/office/officeart/2005/8/layout/radial2"/>
    <dgm:cxn modelId="{4242B1B1-FEE4-4C8A-B536-5F638A9D7DB7}" type="presParOf" srcId="{2AD737F2-6574-4FBD-B6A9-D1CD1CE94069}" destId="{91C27B10-1F7B-41B5-834B-4FA372681CEC}" srcOrd="1" destOrd="0" presId="urn:microsoft.com/office/officeart/2005/8/layout/radial2"/>
    <dgm:cxn modelId="{F94B5002-7ABC-45E3-9187-066E8EDEC77D}" type="presParOf" srcId="{C326F714-8DB8-4DDF-A2AD-825E83E03000}" destId="{F700A252-AA55-4976-880A-178B14AB62C1}" srcOrd="1" destOrd="0" presId="urn:microsoft.com/office/officeart/2005/8/layout/radial2"/>
    <dgm:cxn modelId="{D67D3CC6-D0DE-4F93-9F1B-96E345DF2A13}" type="presParOf" srcId="{C326F714-8DB8-4DDF-A2AD-825E83E03000}" destId="{9F2E9DA1-43FB-4AF6-A3ED-DADFEAEBA580}" srcOrd="2" destOrd="0" presId="urn:microsoft.com/office/officeart/2005/8/layout/radial2"/>
    <dgm:cxn modelId="{C5F63FD2-71EC-4687-AD17-31FDF7D18CDE}" type="presParOf" srcId="{9F2E9DA1-43FB-4AF6-A3ED-DADFEAEBA580}" destId="{D712AA65-CD03-479A-8508-CB6B497E473D}" srcOrd="0" destOrd="0" presId="urn:microsoft.com/office/officeart/2005/8/layout/radial2"/>
    <dgm:cxn modelId="{6426D2C8-0239-4D90-AA17-9CD601511534}" type="presParOf" srcId="{9F2E9DA1-43FB-4AF6-A3ED-DADFEAEBA580}" destId="{677088C3-3CE1-4BE1-985F-449C9B7E6D23}" srcOrd="1" destOrd="0" presId="urn:microsoft.com/office/officeart/2005/8/layout/radial2"/>
    <dgm:cxn modelId="{8A4A3030-F35C-4583-83DD-49A47BBA44FC}" type="presParOf" srcId="{C326F714-8DB8-4DDF-A2AD-825E83E03000}" destId="{08DCE487-A1F4-4592-B457-2AD044F06CEF}" srcOrd="3" destOrd="0" presId="urn:microsoft.com/office/officeart/2005/8/layout/radial2"/>
    <dgm:cxn modelId="{B77C5F41-0102-4B50-9A27-782BF27FD5B9}" type="presParOf" srcId="{C326F714-8DB8-4DDF-A2AD-825E83E03000}" destId="{DFC7655B-EBE2-4078-96A5-7B1281B0BC10}" srcOrd="4" destOrd="0" presId="urn:microsoft.com/office/officeart/2005/8/layout/radial2"/>
    <dgm:cxn modelId="{EEE6E07F-2908-423E-8F0E-CDFB72D604CE}" type="presParOf" srcId="{DFC7655B-EBE2-4078-96A5-7B1281B0BC10}" destId="{CE6DDB79-712B-4900-A24A-8E5EB9BC2FB5}" srcOrd="0" destOrd="0" presId="urn:microsoft.com/office/officeart/2005/8/layout/radial2"/>
    <dgm:cxn modelId="{7FCB7B9C-5A82-406B-A050-638E5757FB5C}" type="presParOf" srcId="{DFC7655B-EBE2-4078-96A5-7B1281B0BC10}" destId="{2C9A93F9-6CF7-4659-B774-DEB512DC2558}" srcOrd="1" destOrd="0" presId="urn:microsoft.com/office/officeart/2005/8/layout/radial2"/>
    <dgm:cxn modelId="{4FD51E14-C3A4-4323-80D5-93DA62ECC4E7}" type="presParOf" srcId="{C326F714-8DB8-4DDF-A2AD-825E83E03000}" destId="{A8ADE5A4-9D6C-4BB7-8918-0068E4582DD4}" srcOrd="5" destOrd="0" presId="urn:microsoft.com/office/officeart/2005/8/layout/radial2"/>
    <dgm:cxn modelId="{B82E4A83-03FC-41C7-81A3-5A8EDD2F103E}" type="presParOf" srcId="{C326F714-8DB8-4DDF-A2AD-825E83E03000}" destId="{9D4E9F46-6A2F-4C66-95E8-EDDEE822994A}" srcOrd="6" destOrd="0" presId="urn:microsoft.com/office/officeart/2005/8/layout/radial2"/>
    <dgm:cxn modelId="{4629E5CC-3782-4352-BDEC-534DBFC81EA0}" type="presParOf" srcId="{9D4E9F46-6A2F-4C66-95E8-EDDEE822994A}" destId="{787314B8-1DF7-40D8-BB49-03CAC373768E}" srcOrd="0" destOrd="0" presId="urn:microsoft.com/office/officeart/2005/8/layout/radial2"/>
    <dgm:cxn modelId="{219DEF3B-BBDF-490F-8F3E-80A7426D8D56}" type="presParOf" srcId="{9D4E9F46-6A2F-4C66-95E8-EDDEE822994A}" destId="{365D2A7D-A06E-4FFB-A8A2-CFBF9F4080FC}" srcOrd="1" destOrd="0" presId="urn:microsoft.com/office/officeart/2005/8/layout/radial2"/>
    <dgm:cxn modelId="{66D113CC-B3A4-462D-8C82-259613B6B811}" type="presParOf" srcId="{C326F714-8DB8-4DDF-A2AD-825E83E03000}" destId="{C06697D9-FDC3-4719-B870-9637354C26F9}" srcOrd="7" destOrd="0" presId="urn:microsoft.com/office/officeart/2005/8/layout/radial2"/>
    <dgm:cxn modelId="{92E381F7-046D-43A2-9500-241A9AA93073}" type="presParOf" srcId="{C326F714-8DB8-4DDF-A2AD-825E83E03000}" destId="{336A57C5-B5A2-4334-B780-8EDABE37F01C}" srcOrd="8" destOrd="0" presId="urn:microsoft.com/office/officeart/2005/8/layout/radial2"/>
    <dgm:cxn modelId="{7CF981B0-36B4-4F39-ABC2-465EF4E30D73}" type="presParOf" srcId="{336A57C5-B5A2-4334-B780-8EDABE37F01C}" destId="{3B3D8509-111A-434D-AFD3-E33C3B930BE2}" srcOrd="0" destOrd="0" presId="urn:microsoft.com/office/officeart/2005/8/layout/radial2"/>
    <dgm:cxn modelId="{7CADD4B5-68D4-4109-8599-A4E57DCC5296}" type="presParOf" srcId="{336A57C5-B5A2-4334-B780-8EDABE37F01C}" destId="{7582FE1D-EDC4-4B78-A2E4-A3482C1AC03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C744DE-85DF-4A6B-B815-0550B1DDDB3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TT"/>
        </a:p>
      </dgm:t>
    </dgm:pt>
    <dgm:pt modelId="{76437AC9-8A8C-4183-9061-E991A62D50FB}">
      <dgm:prSet phldrT="[Text]"/>
      <dgm:spPr/>
      <dgm:t>
        <a:bodyPr/>
        <a:lstStyle/>
        <a:p>
          <a:r>
            <a:rPr lang="en-TT" dirty="0" smtClean="0"/>
            <a:t>Atomic structure</a:t>
          </a:r>
          <a:endParaRPr lang="en-TT" dirty="0"/>
        </a:p>
      </dgm:t>
    </dgm:pt>
    <dgm:pt modelId="{4B8B9650-C3BA-4898-B155-5EEE14AFD0C0}" type="parTrans" cxnId="{A8AD278C-8D07-4C2B-A41E-7DB7D4D62E32}">
      <dgm:prSet/>
      <dgm:spPr/>
      <dgm:t>
        <a:bodyPr/>
        <a:lstStyle/>
        <a:p>
          <a:endParaRPr lang="en-TT"/>
        </a:p>
      </dgm:t>
    </dgm:pt>
    <dgm:pt modelId="{8E2A0492-4641-4D8F-B86F-779573B86D5F}" type="sibTrans" cxnId="{A8AD278C-8D07-4C2B-A41E-7DB7D4D62E32}">
      <dgm:prSet/>
      <dgm:spPr/>
      <dgm:t>
        <a:bodyPr/>
        <a:lstStyle/>
        <a:p>
          <a:endParaRPr lang="en-TT"/>
        </a:p>
      </dgm:t>
    </dgm:pt>
    <dgm:pt modelId="{91D207FA-DBA8-471D-9143-E7DC43B04BD7}">
      <dgm:prSet phldrT="[Text]"/>
      <dgm:spPr/>
      <dgm:t>
        <a:bodyPr/>
        <a:lstStyle/>
        <a:p>
          <a:r>
            <a:rPr lang="en-TT" dirty="0" smtClean="0"/>
            <a:t>Sub-atomic particles</a:t>
          </a:r>
          <a:endParaRPr lang="en-TT" dirty="0"/>
        </a:p>
      </dgm:t>
    </dgm:pt>
    <dgm:pt modelId="{57FDE095-1A07-436D-8E3F-EC6BE55F0E1F}" type="parTrans" cxnId="{28055660-B407-469D-B6AB-DF2EBD4475F2}">
      <dgm:prSet/>
      <dgm:spPr/>
      <dgm:t>
        <a:bodyPr/>
        <a:lstStyle/>
        <a:p>
          <a:endParaRPr lang="en-TT"/>
        </a:p>
      </dgm:t>
    </dgm:pt>
    <dgm:pt modelId="{32666268-74FE-4C10-99F2-6BEB74981C4B}" type="sibTrans" cxnId="{28055660-B407-469D-B6AB-DF2EBD4475F2}">
      <dgm:prSet/>
      <dgm:spPr/>
      <dgm:t>
        <a:bodyPr/>
        <a:lstStyle/>
        <a:p>
          <a:endParaRPr lang="en-TT"/>
        </a:p>
      </dgm:t>
    </dgm:pt>
    <dgm:pt modelId="{71681606-5E77-4F3F-B5B5-9E0913EDB589}">
      <dgm:prSet phldrT="[Text]"/>
      <dgm:spPr/>
      <dgm:t>
        <a:bodyPr/>
        <a:lstStyle/>
        <a:p>
          <a:r>
            <a:rPr lang="en-TT" dirty="0" smtClean="0"/>
            <a:t>Notation</a:t>
          </a:r>
          <a:endParaRPr lang="en-TT" dirty="0"/>
        </a:p>
      </dgm:t>
    </dgm:pt>
    <dgm:pt modelId="{F4CE8C42-FB20-48F3-A748-00873A36D354}" type="parTrans" cxnId="{2B085BC3-74EE-4C9B-B43B-EC49011AB4DB}">
      <dgm:prSet/>
      <dgm:spPr/>
      <dgm:t>
        <a:bodyPr/>
        <a:lstStyle/>
        <a:p>
          <a:endParaRPr lang="en-TT"/>
        </a:p>
      </dgm:t>
    </dgm:pt>
    <dgm:pt modelId="{F8E0AC14-480A-4E67-AD89-8231F6B5D644}" type="sibTrans" cxnId="{2B085BC3-74EE-4C9B-B43B-EC49011AB4DB}">
      <dgm:prSet/>
      <dgm:spPr/>
      <dgm:t>
        <a:bodyPr/>
        <a:lstStyle/>
        <a:p>
          <a:endParaRPr lang="en-TT"/>
        </a:p>
      </dgm:t>
    </dgm:pt>
    <dgm:pt modelId="{7AEBE019-2134-4D31-A768-54ED67B82ECC}">
      <dgm:prSet/>
      <dgm:spPr/>
      <dgm:t>
        <a:bodyPr/>
        <a:lstStyle/>
        <a:p>
          <a:r>
            <a:rPr lang="en-TT" dirty="0" smtClean="0"/>
            <a:t>Nucleus = proton + neutron</a:t>
          </a:r>
          <a:endParaRPr lang="en-TT" dirty="0"/>
        </a:p>
      </dgm:t>
    </dgm:pt>
    <dgm:pt modelId="{1C98D507-1654-43FC-8BE1-B100E1ED61C5}" type="parTrans" cxnId="{0BF7B698-3291-4678-B447-454C86FF6E79}">
      <dgm:prSet/>
      <dgm:spPr/>
      <dgm:t>
        <a:bodyPr/>
        <a:lstStyle/>
        <a:p>
          <a:endParaRPr lang="en-TT"/>
        </a:p>
      </dgm:t>
    </dgm:pt>
    <dgm:pt modelId="{47812341-FB3D-404A-B071-E927904656D6}" type="sibTrans" cxnId="{0BF7B698-3291-4678-B447-454C86FF6E79}">
      <dgm:prSet/>
      <dgm:spPr/>
      <dgm:t>
        <a:bodyPr/>
        <a:lstStyle/>
        <a:p>
          <a:endParaRPr lang="en-TT"/>
        </a:p>
      </dgm:t>
    </dgm:pt>
    <dgm:pt modelId="{76C21941-7A00-45E2-ADDA-D3CE17822638}">
      <dgm:prSet phldrT="[Text]"/>
      <dgm:spPr/>
      <dgm:t>
        <a:bodyPr/>
        <a:lstStyle/>
        <a:p>
          <a:r>
            <a:rPr lang="en-TT" dirty="0" smtClean="0"/>
            <a:t>Electron configuration</a:t>
          </a:r>
          <a:endParaRPr lang="en-TT" dirty="0"/>
        </a:p>
      </dgm:t>
    </dgm:pt>
    <dgm:pt modelId="{602ACAFF-E16E-4D54-8062-3A47490A5CD0}" type="parTrans" cxnId="{A364A1BA-4C70-4E94-BDA6-C482D7FBCAB9}">
      <dgm:prSet/>
      <dgm:spPr/>
      <dgm:t>
        <a:bodyPr/>
        <a:lstStyle/>
        <a:p>
          <a:endParaRPr lang="en-TT"/>
        </a:p>
      </dgm:t>
    </dgm:pt>
    <dgm:pt modelId="{2DCAC908-737E-486A-9FA7-60570F177DC7}" type="sibTrans" cxnId="{A364A1BA-4C70-4E94-BDA6-C482D7FBCAB9}">
      <dgm:prSet/>
      <dgm:spPr/>
      <dgm:t>
        <a:bodyPr/>
        <a:lstStyle/>
        <a:p>
          <a:endParaRPr lang="en-TT"/>
        </a:p>
      </dgm:t>
    </dgm:pt>
    <dgm:pt modelId="{4516109F-BD4D-4307-A9E2-8B411B88AE42}">
      <dgm:prSet phldrT="[Text]"/>
      <dgm:spPr/>
      <dgm:t>
        <a:bodyPr/>
        <a:lstStyle/>
        <a:p>
          <a:r>
            <a:rPr lang="en-TT" dirty="0" smtClean="0"/>
            <a:t>Bohr-Rutherford diagrams</a:t>
          </a:r>
          <a:endParaRPr lang="en-TT" dirty="0"/>
        </a:p>
      </dgm:t>
    </dgm:pt>
    <dgm:pt modelId="{58B9490E-3FCA-43A2-AD62-83F0C1E45C82}" type="parTrans" cxnId="{A06B589D-19DB-4078-9CDB-8BDFBBDC7329}">
      <dgm:prSet/>
      <dgm:spPr/>
      <dgm:t>
        <a:bodyPr/>
        <a:lstStyle/>
        <a:p>
          <a:endParaRPr lang="en-TT"/>
        </a:p>
      </dgm:t>
    </dgm:pt>
    <dgm:pt modelId="{8BF70951-F110-46D7-B9B6-CFAFF3289F9C}" type="sibTrans" cxnId="{A06B589D-19DB-4078-9CDB-8BDFBBDC7329}">
      <dgm:prSet/>
      <dgm:spPr/>
      <dgm:t>
        <a:bodyPr/>
        <a:lstStyle/>
        <a:p>
          <a:endParaRPr lang="en-TT"/>
        </a:p>
      </dgm:t>
    </dgm:pt>
    <dgm:pt modelId="{D237726B-DFC7-4817-BAB7-971DDB79885F}">
      <dgm:prSet phldrT="[Text]"/>
      <dgm:spPr/>
      <dgm:t>
        <a:bodyPr/>
        <a:lstStyle/>
        <a:p>
          <a:r>
            <a:rPr lang="en-TT" dirty="0" smtClean="0"/>
            <a:t>Atomic number Z</a:t>
          </a:r>
          <a:endParaRPr lang="en-TT" dirty="0"/>
        </a:p>
      </dgm:t>
    </dgm:pt>
    <dgm:pt modelId="{EE0A305D-0B4C-47A1-9CD3-BB708E449BAB}" type="parTrans" cxnId="{C270612E-009B-4A4F-929A-629EC4CD955A}">
      <dgm:prSet/>
      <dgm:spPr/>
      <dgm:t>
        <a:bodyPr/>
        <a:lstStyle/>
        <a:p>
          <a:endParaRPr lang="en-TT"/>
        </a:p>
      </dgm:t>
    </dgm:pt>
    <dgm:pt modelId="{B22609AF-7251-479C-AE91-86ED25313439}" type="sibTrans" cxnId="{C270612E-009B-4A4F-929A-629EC4CD955A}">
      <dgm:prSet/>
      <dgm:spPr/>
      <dgm:t>
        <a:bodyPr/>
        <a:lstStyle/>
        <a:p>
          <a:endParaRPr lang="en-TT"/>
        </a:p>
      </dgm:t>
    </dgm:pt>
    <dgm:pt modelId="{EA81B9C3-D52C-4821-B393-0692D64329F9}">
      <dgm:prSet phldrT="[Text]"/>
      <dgm:spPr/>
      <dgm:t>
        <a:bodyPr/>
        <a:lstStyle/>
        <a:p>
          <a:r>
            <a:rPr lang="en-TT" dirty="0" smtClean="0"/>
            <a:t>Mass number A</a:t>
          </a:r>
          <a:endParaRPr lang="en-TT" dirty="0"/>
        </a:p>
      </dgm:t>
    </dgm:pt>
    <dgm:pt modelId="{D6550983-6FCB-4A29-B276-24D914C58B9F}" type="parTrans" cxnId="{2DADFBF7-EF36-45D7-A2A6-AD788DBB74EB}">
      <dgm:prSet/>
      <dgm:spPr/>
      <dgm:t>
        <a:bodyPr/>
        <a:lstStyle/>
        <a:p>
          <a:endParaRPr lang="en-TT"/>
        </a:p>
      </dgm:t>
    </dgm:pt>
    <dgm:pt modelId="{E4FFF9F2-3D95-4A0D-8A2A-BEF9D5FEEFA2}" type="sibTrans" cxnId="{2DADFBF7-EF36-45D7-A2A6-AD788DBB74EB}">
      <dgm:prSet/>
      <dgm:spPr/>
      <dgm:t>
        <a:bodyPr/>
        <a:lstStyle/>
        <a:p>
          <a:endParaRPr lang="en-TT"/>
        </a:p>
      </dgm:t>
    </dgm:pt>
    <dgm:pt modelId="{1EEA8EC5-D095-4FDE-A6EB-36F11D5D9EE4}">
      <dgm:prSet/>
      <dgm:spPr/>
      <dgm:t>
        <a:bodyPr/>
        <a:lstStyle/>
        <a:p>
          <a:r>
            <a:rPr lang="en-TT" dirty="0" smtClean="0"/>
            <a:t>Electron: -</a:t>
          </a:r>
          <a:r>
            <a:rPr lang="en-TT" dirty="0" err="1" smtClean="0"/>
            <a:t>ve</a:t>
          </a:r>
          <a:r>
            <a:rPr lang="en-TT" dirty="0" smtClean="0"/>
            <a:t>, no mass</a:t>
          </a:r>
          <a:endParaRPr lang="en-TT" dirty="0"/>
        </a:p>
      </dgm:t>
    </dgm:pt>
    <dgm:pt modelId="{1A609FE9-6FEF-4DCE-9412-EAF5E2F5F4FC}" type="parTrans" cxnId="{54E4BA9F-818B-4C65-A733-F4DB4B1E168B}">
      <dgm:prSet/>
      <dgm:spPr/>
      <dgm:t>
        <a:bodyPr/>
        <a:lstStyle/>
        <a:p>
          <a:endParaRPr lang="en-TT"/>
        </a:p>
      </dgm:t>
    </dgm:pt>
    <dgm:pt modelId="{C03F07AB-FE1D-4AB3-83C3-F6B2157D234F}" type="sibTrans" cxnId="{54E4BA9F-818B-4C65-A733-F4DB4B1E168B}">
      <dgm:prSet/>
      <dgm:spPr/>
      <dgm:t>
        <a:bodyPr/>
        <a:lstStyle/>
        <a:p>
          <a:endParaRPr lang="en-TT"/>
        </a:p>
      </dgm:t>
    </dgm:pt>
    <dgm:pt modelId="{BDB531C8-38FE-400B-974B-0880E014DB06}">
      <dgm:prSet/>
      <dgm:spPr/>
      <dgm:t>
        <a:bodyPr/>
        <a:lstStyle/>
        <a:p>
          <a:r>
            <a:rPr lang="en-TT" dirty="0" smtClean="0"/>
            <a:t>Neutron: no charge mass = 1</a:t>
          </a:r>
          <a:endParaRPr lang="en-TT" dirty="0"/>
        </a:p>
      </dgm:t>
    </dgm:pt>
    <dgm:pt modelId="{839448AA-DE5A-40CF-9F57-24E278AB9468}" type="parTrans" cxnId="{6AF8524F-14FA-436E-AEFF-91CB0B7BC952}">
      <dgm:prSet/>
      <dgm:spPr/>
      <dgm:t>
        <a:bodyPr/>
        <a:lstStyle/>
        <a:p>
          <a:endParaRPr lang="en-TT"/>
        </a:p>
      </dgm:t>
    </dgm:pt>
    <dgm:pt modelId="{C723D893-3CF5-419E-BF03-ACBA2711880D}" type="sibTrans" cxnId="{6AF8524F-14FA-436E-AEFF-91CB0B7BC952}">
      <dgm:prSet/>
      <dgm:spPr/>
      <dgm:t>
        <a:bodyPr/>
        <a:lstStyle/>
        <a:p>
          <a:endParaRPr lang="en-TT"/>
        </a:p>
      </dgm:t>
    </dgm:pt>
    <dgm:pt modelId="{3CB1C6AA-65B7-43E3-851B-17C933AC6B13}">
      <dgm:prSet/>
      <dgm:spPr/>
      <dgm:t>
        <a:bodyPr/>
        <a:lstStyle/>
        <a:p>
          <a:r>
            <a:rPr lang="en-TT" dirty="0" smtClean="0"/>
            <a:t>Proton: +</a:t>
          </a:r>
          <a:r>
            <a:rPr lang="en-TT" dirty="0" err="1" smtClean="0"/>
            <a:t>ve</a:t>
          </a:r>
          <a:r>
            <a:rPr lang="en-TT" dirty="0" smtClean="0"/>
            <a:t>, mass = 1</a:t>
          </a:r>
          <a:endParaRPr lang="en-TT" dirty="0"/>
        </a:p>
      </dgm:t>
    </dgm:pt>
    <dgm:pt modelId="{EC0376EF-55F2-41FD-BEB0-6616E4123454}" type="parTrans" cxnId="{6E49AF0D-F252-4196-99EA-20CA81D852D2}">
      <dgm:prSet/>
      <dgm:spPr/>
      <dgm:t>
        <a:bodyPr/>
        <a:lstStyle/>
        <a:p>
          <a:endParaRPr lang="en-TT"/>
        </a:p>
      </dgm:t>
    </dgm:pt>
    <dgm:pt modelId="{6BCFC56E-8B1E-4F81-9E1A-463FEE4C38AF}" type="sibTrans" cxnId="{6E49AF0D-F252-4196-99EA-20CA81D852D2}">
      <dgm:prSet/>
      <dgm:spPr/>
      <dgm:t>
        <a:bodyPr/>
        <a:lstStyle/>
        <a:p>
          <a:endParaRPr lang="en-TT"/>
        </a:p>
      </dgm:t>
    </dgm:pt>
    <dgm:pt modelId="{ACB15BC0-DDE9-4868-9061-536D3AE101B4}" type="pres">
      <dgm:prSet presAssocID="{F1C744DE-85DF-4A6B-B815-0550B1DDDB3B}" presName="composite" presStyleCnt="0">
        <dgm:presLayoutVars>
          <dgm:chMax val="1"/>
          <dgm:dir/>
          <dgm:resizeHandles val="exact"/>
        </dgm:presLayoutVars>
      </dgm:prSet>
      <dgm:spPr/>
      <dgm:t>
        <a:bodyPr/>
        <a:lstStyle/>
        <a:p>
          <a:endParaRPr lang="en-TT"/>
        </a:p>
      </dgm:t>
    </dgm:pt>
    <dgm:pt modelId="{D12429A1-F77E-4455-9D14-CF17EC473D2E}" type="pres">
      <dgm:prSet presAssocID="{F1C744DE-85DF-4A6B-B815-0550B1DDDB3B}" presName="radial" presStyleCnt="0">
        <dgm:presLayoutVars>
          <dgm:animLvl val="ctr"/>
        </dgm:presLayoutVars>
      </dgm:prSet>
      <dgm:spPr/>
    </dgm:pt>
    <dgm:pt modelId="{1E6E85C5-29DB-492F-8239-C7D3D4FCEAE7}" type="pres">
      <dgm:prSet presAssocID="{76437AC9-8A8C-4183-9061-E991A62D50FB}" presName="centerShape" presStyleLbl="vennNode1" presStyleIdx="0" presStyleCnt="3" custScaleX="60432" custScaleY="49480"/>
      <dgm:spPr/>
      <dgm:t>
        <a:bodyPr/>
        <a:lstStyle/>
        <a:p>
          <a:endParaRPr lang="en-TT"/>
        </a:p>
      </dgm:t>
    </dgm:pt>
    <dgm:pt modelId="{C275F0E8-4860-4AA6-A979-9234D05EB1FC}" type="pres">
      <dgm:prSet presAssocID="{91D207FA-DBA8-471D-9143-E7DC43B04BD7}" presName="node" presStyleLbl="vennNode1" presStyleIdx="1" presStyleCnt="3" custScaleX="291209" custScaleY="221673" custRadScaleRad="163729" custRadScaleInc="-48260">
        <dgm:presLayoutVars>
          <dgm:bulletEnabled val="1"/>
        </dgm:presLayoutVars>
      </dgm:prSet>
      <dgm:spPr/>
      <dgm:t>
        <a:bodyPr/>
        <a:lstStyle/>
        <a:p>
          <a:endParaRPr lang="en-TT"/>
        </a:p>
      </dgm:t>
    </dgm:pt>
    <dgm:pt modelId="{A5D485F4-944E-478D-B13C-A391C5F070E7}" type="pres">
      <dgm:prSet presAssocID="{71681606-5E77-4F3F-B5B5-9E0913EDB589}" presName="node" presStyleLbl="vennNode1" presStyleIdx="2" presStyleCnt="3" custScaleX="275691" custScaleY="233841" custRadScaleRad="162444" custRadScaleInc="-51753">
        <dgm:presLayoutVars>
          <dgm:bulletEnabled val="1"/>
        </dgm:presLayoutVars>
      </dgm:prSet>
      <dgm:spPr/>
      <dgm:t>
        <a:bodyPr/>
        <a:lstStyle/>
        <a:p>
          <a:endParaRPr lang="en-TT"/>
        </a:p>
      </dgm:t>
    </dgm:pt>
  </dgm:ptLst>
  <dgm:cxnLst>
    <dgm:cxn modelId="{0BF7B698-3291-4678-B447-454C86FF6E79}" srcId="{91D207FA-DBA8-471D-9143-E7DC43B04BD7}" destId="{7AEBE019-2134-4D31-A768-54ED67B82ECC}" srcOrd="0" destOrd="0" parTransId="{1C98D507-1654-43FC-8BE1-B100E1ED61C5}" sibTransId="{47812341-FB3D-404A-B071-E927904656D6}"/>
    <dgm:cxn modelId="{2B085BC3-74EE-4C9B-B43B-EC49011AB4DB}" srcId="{76437AC9-8A8C-4183-9061-E991A62D50FB}" destId="{71681606-5E77-4F3F-B5B5-9E0913EDB589}" srcOrd="1" destOrd="0" parTransId="{F4CE8C42-FB20-48F3-A748-00873A36D354}" sibTransId="{F8E0AC14-480A-4E67-AD89-8231F6B5D644}"/>
    <dgm:cxn modelId="{14B09262-F1CF-45B2-9076-5B2D3F9B9CD9}" type="presOf" srcId="{3CB1C6AA-65B7-43E3-851B-17C933AC6B13}" destId="{C275F0E8-4860-4AA6-A979-9234D05EB1FC}" srcOrd="0" destOrd="4" presId="urn:microsoft.com/office/officeart/2005/8/layout/radial3"/>
    <dgm:cxn modelId="{936E1FF6-BAEF-4FD2-8841-40D9235EB282}" type="presOf" srcId="{7AEBE019-2134-4D31-A768-54ED67B82ECC}" destId="{C275F0E8-4860-4AA6-A979-9234D05EB1FC}" srcOrd="0" destOrd="1" presId="urn:microsoft.com/office/officeart/2005/8/layout/radial3"/>
    <dgm:cxn modelId="{747D7543-92C2-4B9C-88F1-E392CB30814A}" type="presOf" srcId="{76437AC9-8A8C-4183-9061-E991A62D50FB}" destId="{1E6E85C5-29DB-492F-8239-C7D3D4FCEAE7}" srcOrd="0" destOrd="0" presId="urn:microsoft.com/office/officeart/2005/8/layout/radial3"/>
    <dgm:cxn modelId="{28055660-B407-469D-B6AB-DF2EBD4475F2}" srcId="{76437AC9-8A8C-4183-9061-E991A62D50FB}" destId="{91D207FA-DBA8-471D-9143-E7DC43B04BD7}" srcOrd="0" destOrd="0" parTransId="{57FDE095-1A07-436D-8E3F-EC6BE55F0E1F}" sibTransId="{32666268-74FE-4C10-99F2-6BEB74981C4B}"/>
    <dgm:cxn modelId="{A8AD278C-8D07-4C2B-A41E-7DB7D4D62E32}" srcId="{F1C744DE-85DF-4A6B-B815-0550B1DDDB3B}" destId="{76437AC9-8A8C-4183-9061-E991A62D50FB}" srcOrd="0" destOrd="0" parTransId="{4B8B9650-C3BA-4898-B155-5EEE14AFD0C0}" sibTransId="{8E2A0492-4641-4D8F-B86F-779573B86D5F}"/>
    <dgm:cxn modelId="{0B83C189-18B4-4290-85A9-6FC510FD4F68}" type="presOf" srcId="{D237726B-DFC7-4817-BAB7-971DDB79885F}" destId="{A5D485F4-944E-478D-B13C-A391C5F070E7}" srcOrd="0" destOrd="3" presId="urn:microsoft.com/office/officeart/2005/8/layout/radial3"/>
    <dgm:cxn modelId="{6AF8524F-14FA-436E-AEFF-91CB0B7BC952}" srcId="{91D207FA-DBA8-471D-9143-E7DC43B04BD7}" destId="{BDB531C8-38FE-400B-974B-0880E014DB06}" srcOrd="2" destOrd="0" parTransId="{839448AA-DE5A-40CF-9F57-24E278AB9468}" sibTransId="{C723D893-3CF5-419E-BF03-ACBA2711880D}"/>
    <dgm:cxn modelId="{96295E29-A631-44AA-9276-205C92CF0C8C}" type="presOf" srcId="{4516109F-BD4D-4307-A9E2-8B411B88AE42}" destId="{A5D485F4-944E-478D-B13C-A391C5F070E7}" srcOrd="0" destOrd="2" presId="urn:microsoft.com/office/officeart/2005/8/layout/radial3"/>
    <dgm:cxn modelId="{6E49AF0D-F252-4196-99EA-20CA81D852D2}" srcId="{91D207FA-DBA8-471D-9143-E7DC43B04BD7}" destId="{3CB1C6AA-65B7-43E3-851B-17C933AC6B13}" srcOrd="3" destOrd="0" parTransId="{EC0376EF-55F2-41FD-BEB0-6616E4123454}" sibTransId="{6BCFC56E-8B1E-4F81-9E1A-463FEE4C38AF}"/>
    <dgm:cxn modelId="{F30C3FEF-51BD-40DC-9DB8-68953DEE8FC4}" type="presOf" srcId="{F1C744DE-85DF-4A6B-B815-0550B1DDDB3B}" destId="{ACB15BC0-DDE9-4868-9061-536D3AE101B4}" srcOrd="0" destOrd="0" presId="urn:microsoft.com/office/officeart/2005/8/layout/radial3"/>
    <dgm:cxn modelId="{87E63C05-549E-4751-96D3-87E6427D6B81}" type="presOf" srcId="{BDB531C8-38FE-400B-974B-0880E014DB06}" destId="{C275F0E8-4860-4AA6-A979-9234D05EB1FC}" srcOrd="0" destOrd="3" presId="urn:microsoft.com/office/officeart/2005/8/layout/radial3"/>
    <dgm:cxn modelId="{C26288A8-FAD7-4D85-924A-3D562D3546FE}" type="presOf" srcId="{1EEA8EC5-D095-4FDE-A6EB-36F11D5D9EE4}" destId="{C275F0E8-4860-4AA6-A979-9234D05EB1FC}" srcOrd="0" destOrd="2" presId="urn:microsoft.com/office/officeart/2005/8/layout/radial3"/>
    <dgm:cxn modelId="{54E4BA9F-818B-4C65-A733-F4DB4B1E168B}" srcId="{91D207FA-DBA8-471D-9143-E7DC43B04BD7}" destId="{1EEA8EC5-D095-4FDE-A6EB-36F11D5D9EE4}" srcOrd="1" destOrd="0" parTransId="{1A609FE9-6FEF-4DCE-9412-EAF5E2F5F4FC}" sibTransId="{C03F07AB-FE1D-4AB3-83C3-F6B2157D234F}"/>
    <dgm:cxn modelId="{A06B589D-19DB-4078-9CDB-8BDFBBDC7329}" srcId="{71681606-5E77-4F3F-B5B5-9E0913EDB589}" destId="{4516109F-BD4D-4307-A9E2-8B411B88AE42}" srcOrd="1" destOrd="0" parTransId="{58B9490E-3FCA-43A2-AD62-83F0C1E45C82}" sibTransId="{8BF70951-F110-46D7-B9B6-CFAFF3289F9C}"/>
    <dgm:cxn modelId="{43B3FFC0-D8EA-4418-91B7-E0CF9F7E3093}" type="presOf" srcId="{71681606-5E77-4F3F-B5B5-9E0913EDB589}" destId="{A5D485F4-944E-478D-B13C-A391C5F070E7}" srcOrd="0" destOrd="0" presId="urn:microsoft.com/office/officeart/2005/8/layout/radial3"/>
    <dgm:cxn modelId="{2DADFBF7-EF36-45D7-A2A6-AD788DBB74EB}" srcId="{71681606-5E77-4F3F-B5B5-9E0913EDB589}" destId="{EA81B9C3-D52C-4821-B393-0692D64329F9}" srcOrd="3" destOrd="0" parTransId="{D6550983-6FCB-4A29-B276-24D914C58B9F}" sibTransId="{E4FFF9F2-3D95-4A0D-8A2A-BEF9D5FEEFA2}"/>
    <dgm:cxn modelId="{A364A1BA-4C70-4E94-BDA6-C482D7FBCAB9}" srcId="{71681606-5E77-4F3F-B5B5-9E0913EDB589}" destId="{76C21941-7A00-45E2-ADDA-D3CE17822638}" srcOrd="0" destOrd="0" parTransId="{602ACAFF-E16E-4D54-8062-3A47490A5CD0}" sibTransId="{2DCAC908-737E-486A-9FA7-60570F177DC7}"/>
    <dgm:cxn modelId="{0D7A1801-7E7A-4826-A07A-F4DC3CD438AA}" type="presOf" srcId="{76C21941-7A00-45E2-ADDA-D3CE17822638}" destId="{A5D485F4-944E-478D-B13C-A391C5F070E7}" srcOrd="0" destOrd="1" presId="urn:microsoft.com/office/officeart/2005/8/layout/radial3"/>
    <dgm:cxn modelId="{21080DA5-E467-4D6A-B33C-EFF7A9332F52}" type="presOf" srcId="{91D207FA-DBA8-471D-9143-E7DC43B04BD7}" destId="{C275F0E8-4860-4AA6-A979-9234D05EB1FC}" srcOrd="0" destOrd="0" presId="urn:microsoft.com/office/officeart/2005/8/layout/radial3"/>
    <dgm:cxn modelId="{C270612E-009B-4A4F-929A-629EC4CD955A}" srcId="{71681606-5E77-4F3F-B5B5-9E0913EDB589}" destId="{D237726B-DFC7-4817-BAB7-971DDB79885F}" srcOrd="2" destOrd="0" parTransId="{EE0A305D-0B4C-47A1-9CD3-BB708E449BAB}" sibTransId="{B22609AF-7251-479C-AE91-86ED25313439}"/>
    <dgm:cxn modelId="{69A35AEC-DCAD-42EC-B91F-846F920F804B}" type="presOf" srcId="{EA81B9C3-D52C-4821-B393-0692D64329F9}" destId="{A5D485F4-944E-478D-B13C-A391C5F070E7}" srcOrd="0" destOrd="4" presId="urn:microsoft.com/office/officeart/2005/8/layout/radial3"/>
    <dgm:cxn modelId="{6DDF79A6-17F0-447F-9D24-622DFE37BC74}" type="presParOf" srcId="{ACB15BC0-DDE9-4868-9061-536D3AE101B4}" destId="{D12429A1-F77E-4455-9D14-CF17EC473D2E}" srcOrd="0" destOrd="0" presId="urn:microsoft.com/office/officeart/2005/8/layout/radial3"/>
    <dgm:cxn modelId="{EADCF3D9-B3C5-40E3-A609-E79F63B47690}" type="presParOf" srcId="{D12429A1-F77E-4455-9D14-CF17EC473D2E}" destId="{1E6E85C5-29DB-492F-8239-C7D3D4FCEAE7}" srcOrd="0" destOrd="0" presId="urn:microsoft.com/office/officeart/2005/8/layout/radial3"/>
    <dgm:cxn modelId="{C739BAD7-828E-4C13-8180-F2B7729EEEA4}" type="presParOf" srcId="{D12429A1-F77E-4455-9D14-CF17EC473D2E}" destId="{C275F0E8-4860-4AA6-A979-9234D05EB1FC}" srcOrd="1" destOrd="0" presId="urn:microsoft.com/office/officeart/2005/8/layout/radial3"/>
    <dgm:cxn modelId="{B209BC38-F6CE-4E1A-97AD-5C49B999CBBA}" type="presParOf" srcId="{D12429A1-F77E-4455-9D14-CF17EC473D2E}" destId="{A5D485F4-944E-478D-B13C-A391C5F070E7}"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D2E38-B85E-4A2E-90B9-732D57D0B180}">
      <dsp:nvSpPr>
        <dsp:cNvPr id="0" name=""/>
        <dsp:cNvSpPr/>
      </dsp:nvSpPr>
      <dsp:spPr>
        <a:xfrm rot="3764026">
          <a:off x="955803" y="4471635"/>
          <a:ext cx="1625450" cy="42187"/>
        </a:xfrm>
        <a:custGeom>
          <a:avLst/>
          <a:gdLst/>
          <a:ahLst/>
          <a:cxnLst/>
          <a:rect l="0" t="0" r="0" b="0"/>
          <a:pathLst>
            <a:path>
              <a:moveTo>
                <a:pt x="0" y="21093"/>
              </a:moveTo>
              <a:lnTo>
                <a:pt x="1625450" y="21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6697D9-FDC3-4719-B870-9637354C26F9}">
      <dsp:nvSpPr>
        <dsp:cNvPr id="0" name=""/>
        <dsp:cNvSpPr/>
      </dsp:nvSpPr>
      <dsp:spPr>
        <a:xfrm rot="1941501">
          <a:off x="1623797" y="3782337"/>
          <a:ext cx="982300" cy="42187"/>
        </a:xfrm>
        <a:custGeom>
          <a:avLst/>
          <a:gdLst/>
          <a:ahLst/>
          <a:cxnLst/>
          <a:rect l="0" t="0" r="0" b="0"/>
          <a:pathLst>
            <a:path>
              <a:moveTo>
                <a:pt x="0" y="21093"/>
              </a:moveTo>
              <a:lnTo>
                <a:pt x="982300" y="21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DE5A4-9D6C-4BB7-8918-0068E4582DD4}">
      <dsp:nvSpPr>
        <dsp:cNvPr id="0" name=""/>
        <dsp:cNvSpPr/>
      </dsp:nvSpPr>
      <dsp:spPr>
        <a:xfrm>
          <a:off x="1700064" y="3122178"/>
          <a:ext cx="407613" cy="42187"/>
        </a:xfrm>
        <a:custGeom>
          <a:avLst/>
          <a:gdLst/>
          <a:ahLst/>
          <a:cxnLst/>
          <a:rect l="0" t="0" r="0" b="0"/>
          <a:pathLst>
            <a:path>
              <a:moveTo>
                <a:pt x="0" y="21093"/>
              </a:moveTo>
              <a:lnTo>
                <a:pt x="407613" y="21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CE487-A1F4-4592-B457-2AD044F06CEF}">
      <dsp:nvSpPr>
        <dsp:cNvPr id="0" name=""/>
        <dsp:cNvSpPr/>
      </dsp:nvSpPr>
      <dsp:spPr>
        <a:xfrm rot="19666740">
          <a:off x="1623423" y="2461645"/>
          <a:ext cx="995322" cy="42187"/>
        </a:xfrm>
        <a:custGeom>
          <a:avLst/>
          <a:gdLst/>
          <a:ahLst/>
          <a:cxnLst/>
          <a:rect l="0" t="0" r="0" b="0"/>
          <a:pathLst>
            <a:path>
              <a:moveTo>
                <a:pt x="0" y="21093"/>
              </a:moveTo>
              <a:lnTo>
                <a:pt x="995322" y="21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0A252-AA55-4976-880A-178B14AB62C1}">
      <dsp:nvSpPr>
        <dsp:cNvPr id="0" name=""/>
        <dsp:cNvSpPr/>
      </dsp:nvSpPr>
      <dsp:spPr>
        <a:xfrm rot="18043269">
          <a:off x="1030219" y="1765024"/>
          <a:ext cx="1698613" cy="42187"/>
        </a:xfrm>
        <a:custGeom>
          <a:avLst/>
          <a:gdLst/>
          <a:ahLst/>
          <a:cxnLst/>
          <a:rect l="0" t="0" r="0" b="0"/>
          <a:pathLst>
            <a:path>
              <a:moveTo>
                <a:pt x="0" y="21093"/>
              </a:moveTo>
              <a:lnTo>
                <a:pt x="1698613" y="21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C27B10-1F7B-41B5-834B-4FA372681CEC}">
      <dsp:nvSpPr>
        <dsp:cNvPr id="0" name=""/>
        <dsp:cNvSpPr/>
      </dsp:nvSpPr>
      <dsp:spPr>
        <a:xfrm>
          <a:off x="0" y="2202897"/>
          <a:ext cx="1791531" cy="179153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2AA65-CD03-479A-8508-CB6B497E473D}">
      <dsp:nvSpPr>
        <dsp:cNvPr id="0" name=""/>
        <dsp:cNvSpPr/>
      </dsp:nvSpPr>
      <dsp:spPr>
        <a:xfrm>
          <a:off x="1449833" y="0"/>
          <a:ext cx="2343430" cy="10749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1377950">
            <a:lnSpc>
              <a:spcPct val="90000"/>
            </a:lnSpc>
            <a:spcBef>
              <a:spcPct val="0"/>
            </a:spcBef>
            <a:spcAft>
              <a:spcPct val="35000"/>
            </a:spcAft>
          </a:pPr>
          <a:r>
            <a:rPr lang="en-TT" sz="1600" kern="1200" dirty="0" smtClean="0"/>
            <a:t>All atoms identical </a:t>
          </a:r>
          <a:endParaRPr lang="en-TT" sz="1600" kern="1200" dirty="0"/>
        </a:p>
      </dsp:txBody>
      <dsp:txXfrm>
        <a:off x="1793020" y="157418"/>
        <a:ext cx="1657056" cy="760082"/>
      </dsp:txXfrm>
    </dsp:sp>
    <dsp:sp modelId="{CE6DDB79-712B-4900-A24A-8E5EB9BC2FB5}">
      <dsp:nvSpPr>
        <dsp:cNvPr id="0" name=""/>
        <dsp:cNvSpPr/>
      </dsp:nvSpPr>
      <dsp:spPr>
        <a:xfrm>
          <a:off x="1545655" y="1196039"/>
          <a:ext cx="3528474" cy="10749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TT" sz="1800" kern="1200" dirty="0" smtClean="0"/>
            <a:t>Each atoms in an element had same mass</a:t>
          </a:r>
        </a:p>
      </dsp:txBody>
      <dsp:txXfrm>
        <a:off x="2062388" y="1353457"/>
        <a:ext cx="2495008" cy="760082"/>
      </dsp:txXfrm>
    </dsp:sp>
    <dsp:sp modelId="{787314B8-1DF7-40D8-BB49-03CAC373768E}">
      <dsp:nvSpPr>
        <dsp:cNvPr id="0" name=""/>
        <dsp:cNvSpPr/>
      </dsp:nvSpPr>
      <dsp:spPr>
        <a:xfrm>
          <a:off x="2107678" y="2605812"/>
          <a:ext cx="3077911" cy="10749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TT" sz="2000" kern="1200" dirty="0" smtClean="0"/>
            <a:t>consist of atoms</a:t>
          </a:r>
        </a:p>
      </dsp:txBody>
      <dsp:txXfrm>
        <a:off x="2558428" y="2763230"/>
        <a:ext cx="2176411" cy="760082"/>
      </dsp:txXfrm>
    </dsp:sp>
    <dsp:sp modelId="{3B3D8509-111A-434D-AFD3-E33C3B930BE2}">
      <dsp:nvSpPr>
        <dsp:cNvPr id="0" name=""/>
        <dsp:cNvSpPr/>
      </dsp:nvSpPr>
      <dsp:spPr>
        <a:xfrm>
          <a:off x="1486440" y="4015585"/>
          <a:ext cx="3623217" cy="10749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TT" sz="2000" kern="1200" dirty="0" smtClean="0"/>
            <a:t>Atoms of each element  different from one another</a:t>
          </a:r>
          <a:endParaRPr lang="en-TT" sz="2000" kern="1200" dirty="0"/>
        </a:p>
      </dsp:txBody>
      <dsp:txXfrm>
        <a:off x="2017048" y="4173003"/>
        <a:ext cx="2562001" cy="760082"/>
      </dsp:txXfrm>
    </dsp:sp>
    <dsp:sp modelId="{B3829DE9-5D25-4DB2-BE46-5040BD37427F}">
      <dsp:nvSpPr>
        <dsp:cNvPr id="0" name=""/>
        <dsp:cNvSpPr/>
      </dsp:nvSpPr>
      <dsp:spPr>
        <a:xfrm>
          <a:off x="268408" y="5210733"/>
          <a:ext cx="4294353" cy="10749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TT" sz="1900" kern="1200" smtClean="0"/>
            <a:t>Atoms of different elements have different masses</a:t>
          </a:r>
          <a:endParaRPr lang="en-TT" sz="1900" kern="1200" dirty="0"/>
        </a:p>
      </dsp:txBody>
      <dsp:txXfrm>
        <a:off x="897301" y="5368151"/>
        <a:ext cx="3036567" cy="760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697D9-FDC3-4719-B870-9637354C26F9}">
      <dsp:nvSpPr>
        <dsp:cNvPr id="0" name=""/>
        <dsp:cNvSpPr/>
      </dsp:nvSpPr>
      <dsp:spPr>
        <a:xfrm rot="4130612">
          <a:off x="1343475" y="4403348"/>
          <a:ext cx="1042759" cy="53876"/>
        </a:xfrm>
        <a:custGeom>
          <a:avLst/>
          <a:gdLst/>
          <a:ahLst/>
          <a:cxnLst/>
          <a:rect l="0" t="0" r="0" b="0"/>
          <a:pathLst>
            <a:path>
              <a:moveTo>
                <a:pt x="0" y="26938"/>
              </a:moveTo>
              <a:lnTo>
                <a:pt x="1042759" y="26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DE5A4-9D6C-4BB7-8918-0068E4582DD4}">
      <dsp:nvSpPr>
        <dsp:cNvPr id="0" name=""/>
        <dsp:cNvSpPr/>
      </dsp:nvSpPr>
      <dsp:spPr>
        <a:xfrm rot="1397134">
          <a:off x="2154028" y="3526620"/>
          <a:ext cx="332174" cy="53876"/>
        </a:xfrm>
        <a:custGeom>
          <a:avLst/>
          <a:gdLst/>
          <a:ahLst/>
          <a:cxnLst/>
          <a:rect l="0" t="0" r="0" b="0"/>
          <a:pathLst>
            <a:path>
              <a:moveTo>
                <a:pt x="0" y="26938"/>
              </a:moveTo>
              <a:lnTo>
                <a:pt x="332174" y="26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CE487-A1F4-4592-B457-2AD044F06CEF}">
      <dsp:nvSpPr>
        <dsp:cNvPr id="0" name=""/>
        <dsp:cNvSpPr/>
      </dsp:nvSpPr>
      <dsp:spPr>
        <a:xfrm rot="20184908">
          <a:off x="2154868" y="2705961"/>
          <a:ext cx="303784" cy="53876"/>
        </a:xfrm>
        <a:custGeom>
          <a:avLst/>
          <a:gdLst/>
          <a:ahLst/>
          <a:cxnLst/>
          <a:rect l="0" t="0" r="0" b="0"/>
          <a:pathLst>
            <a:path>
              <a:moveTo>
                <a:pt x="0" y="26938"/>
              </a:moveTo>
              <a:lnTo>
                <a:pt x="303784" y="26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0A252-AA55-4976-880A-178B14AB62C1}">
      <dsp:nvSpPr>
        <dsp:cNvPr id="0" name=""/>
        <dsp:cNvSpPr/>
      </dsp:nvSpPr>
      <dsp:spPr>
        <a:xfrm rot="17654177">
          <a:off x="1409232" y="1823598"/>
          <a:ext cx="1079020" cy="53876"/>
        </a:xfrm>
        <a:custGeom>
          <a:avLst/>
          <a:gdLst/>
          <a:ahLst/>
          <a:cxnLst/>
          <a:rect l="0" t="0" r="0" b="0"/>
          <a:pathLst>
            <a:path>
              <a:moveTo>
                <a:pt x="0" y="26938"/>
              </a:moveTo>
              <a:lnTo>
                <a:pt x="1079020" y="26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C27B10-1F7B-41B5-834B-4FA372681CEC}">
      <dsp:nvSpPr>
        <dsp:cNvPr id="0" name=""/>
        <dsp:cNvSpPr/>
      </dsp:nvSpPr>
      <dsp:spPr>
        <a:xfrm>
          <a:off x="0" y="1942335"/>
          <a:ext cx="2287934" cy="228793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2AA65-CD03-479A-8508-CB6B497E473D}">
      <dsp:nvSpPr>
        <dsp:cNvPr id="0" name=""/>
        <dsp:cNvSpPr/>
      </dsp:nvSpPr>
      <dsp:spPr>
        <a:xfrm>
          <a:off x="976443" y="0"/>
          <a:ext cx="2992755" cy="1372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1377950">
            <a:lnSpc>
              <a:spcPct val="90000"/>
            </a:lnSpc>
            <a:spcBef>
              <a:spcPct val="0"/>
            </a:spcBef>
            <a:spcAft>
              <a:spcPct val="35000"/>
            </a:spcAft>
          </a:pPr>
          <a:r>
            <a:rPr lang="en-TT" sz="1600" kern="1200" dirty="0" smtClean="0"/>
            <a:t>atoms of different elements combined together</a:t>
          </a:r>
          <a:endParaRPr lang="en-TT" sz="1600" kern="1200" dirty="0"/>
        </a:p>
      </dsp:txBody>
      <dsp:txXfrm>
        <a:off x="1414722" y="201036"/>
        <a:ext cx="2116197" cy="970688"/>
      </dsp:txXfrm>
    </dsp:sp>
    <dsp:sp modelId="{CE6DDB79-712B-4900-A24A-8E5EB9BC2FB5}">
      <dsp:nvSpPr>
        <dsp:cNvPr id="0" name=""/>
        <dsp:cNvSpPr/>
      </dsp:nvSpPr>
      <dsp:spPr>
        <a:xfrm>
          <a:off x="1950058" y="1673012"/>
          <a:ext cx="2950254" cy="11432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TT" sz="1800" kern="1200" dirty="0" smtClean="0"/>
            <a:t>pure substances</a:t>
          </a:r>
        </a:p>
      </dsp:txBody>
      <dsp:txXfrm>
        <a:off x="2382113" y="1840433"/>
        <a:ext cx="2086144" cy="808379"/>
      </dsp:txXfrm>
    </dsp:sp>
    <dsp:sp modelId="{2C9A93F9-6CF7-4659-B774-DEB512DC2558}">
      <dsp:nvSpPr>
        <dsp:cNvPr id="0" name=""/>
        <dsp:cNvSpPr/>
      </dsp:nvSpPr>
      <dsp:spPr>
        <a:xfrm>
          <a:off x="3065721" y="1673012"/>
          <a:ext cx="4425382" cy="1143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1" indent="0" algn="r" defTabSz="914400" eaLnBrk="1" fontAlgn="auto" latinLnBrk="0" hangingPunct="1">
            <a:lnSpc>
              <a:spcPct val="100000"/>
            </a:lnSpc>
            <a:spcBef>
              <a:spcPct val="0"/>
            </a:spcBef>
            <a:spcAft>
              <a:spcPts val="0"/>
            </a:spcAft>
            <a:buClrTx/>
            <a:buSzTx/>
            <a:buFontTx/>
            <a:buChar char="••"/>
            <a:tabLst/>
            <a:defRPr/>
          </a:pPr>
          <a:r>
            <a:rPr lang="en-TT" sz="1200" kern="1200" dirty="0" smtClean="0"/>
            <a:t>because atoms of different elements are bonded to one another somehow</a:t>
          </a:r>
        </a:p>
        <a:p>
          <a:pPr marL="0" marR="0" lvl="1" indent="0" algn="r" defTabSz="914400" eaLnBrk="1" fontAlgn="auto" latinLnBrk="0" hangingPunct="1">
            <a:lnSpc>
              <a:spcPct val="100000"/>
            </a:lnSpc>
            <a:spcBef>
              <a:spcPct val="0"/>
            </a:spcBef>
            <a:spcAft>
              <a:spcPts val="0"/>
            </a:spcAft>
            <a:buClrTx/>
            <a:buSzTx/>
            <a:buFontTx/>
            <a:buChar char="••"/>
            <a:tabLst/>
            <a:defRPr/>
          </a:pPr>
          <a:r>
            <a:rPr lang="en-TT" sz="1200" kern="1200" dirty="0" smtClean="0"/>
            <a:t>are not easily separated from one another. </a:t>
          </a:r>
        </a:p>
      </dsp:txBody>
      <dsp:txXfrm>
        <a:off x="3065721" y="1673012"/>
        <a:ext cx="4425382" cy="1143221"/>
      </dsp:txXfrm>
    </dsp:sp>
    <dsp:sp modelId="{787314B8-1DF7-40D8-BB49-03CAC373768E}">
      <dsp:nvSpPr>
        <dsp:cNvPr id="0" name=""/>
        <dsp:cNvSpPr/>
      </dsp:nvSpPr>
      <dsp:spPr>
        <a:xfrm>
          <a:off x="2098454" y="3429024"/>
          <a:ext cx="2712822" cy="1225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TT" sz="2000" kern="1200" dirty="0" smtClean="0"/>
            <a:t>have constant composition </a:t>
          </a:r>
        </a:p>
      </dsp:txBody>
      <dsp:txXfrm>
        <a:off x="2495738" y="3608537"/>
        <a:ext cx="1918254" cy="866766"/>
      </dsp:txXfrm>
    </dsp:sp>
    <dsp:sp modelId="{365D2A7D-A06E-4FFB-A8A2-CFBF9F4080FC}">
      <dsp:nvSpPr>
        <dsp:cNvPr id="0" name=""/>
        <dsp:cNvSpPr/>
      </dsp:nvSpPr>
      <dsp:spPr>
        <a:xfrm>
          <a:off x="3273475" y="3429024"/>
          <a:ext cx="4069233" cy="1225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1" indent="0" algn="r" defTabSz="914400" eaLnBrk="1" fontAlgn="auto" latinLnBrk="0" hangingPunct="1">
            <a:lnSpc>
              <a:spcPct val="100000"/>
            </a:lnSpc>
            <a:spcBef>
              <a:spcPct val="0"/>
            </a:spcBef>
            <a:spcAft>
              <a:spcPts val="0"/>
            </a:spcAft>
            <a:buClrTx/>
            <a:buSzTx/>
            <a:buFontTx/>
            <a:buChar char="••"/>
            <a:tabLst/>
            <a:defRPr/>
          </a:pPr>
          <a:r>
            <a:rPr lang="en-TT" sz="1200" kern="1200" dirty="0" smtClean="0"/>
            <a:t>because they contain a fixed ratio of atoms</a:t>
          </a:r>
        </a:p>
        <a:p>
          <a:pPr marL="0" marR="0" lvl="1" indent="0" algn="r" defTabSz="914400" eaLnBrk="1" fontAlgn="auto" latinLnBrk="0" hangingPunct="1">
            <a:lnSpc>
              <a:spcPct val="100000"/>
            </a:lnSpc>
            <a:spcBef>
              <a:spcPct val="0"/>
            </a:spcBef>
            <a:spcAft>
              <a:spcPts val="0"/>
            </a:spcAft>
            <a:buClrTx/>
            <a:buSzTx/>
            <a:buFontTx/>
            <a:buChar char="••"/>
            <a:tabLst/>
            <a:defRPr/>
          </a:pPr>
          <a:r>
            <a:rPr lang="en-TT" sz="1200" kern="1200" dirty="0" smtClean="0"/>
            <a:t>Each atom has its own characteristic weight</a:t>
          </a:r>
        </a:p>
        <a:p>
          <a:pPr marL="0" marR="0" lvl="1" indent="0" algn="r" defTabSz="914400" eaLnBrk="1" fontAlgn="auto" latinLnBrk="0" hangingPunct="1">
            <a:lnSpc>
              <a:spcPct val="100000"/>
            </a:lnSpc>
            <a:spcBef>
              <a:spcPct val="0"/>
            </a:spcBef>
            <a:spcAft>
              <a:spcPts val="0"/>
            </a:spcAft>
            <a:buClrTx/>
            <a:buSzTx/>
            <a:buFontTx/>
            <a:buChar char="••"/>
            <a:tabLst/>
            <a:defRPr/>
          </a:pPr>
          <a:r>
            <a:rPr lang="en-TT" sz="1200" kern="1200" dirty="0" smtClean="0"/>
            <a:t>Weight ratio of one element to the other is fixed. </a:t>
          </a:r>
        </a:p>
      </dsp:txBody>
      <dsp:txXfrm>
        <a:off x="3273475" y="3429024"/>
        <a:ext cx="4069233" cy="1225792"/>
      </dsp:txXfrm>
    </dsp:sp>
    <dsp:sp modelId="{3B3D8509-111A-434D-AFD3-E33C3B930BE2}">
      <dsp:nvSpPr>
        <dsp:cNvPr id="0" name=""/>
        <dsp:cNvSpPr/>
      </dsp:nvSpPr>
      <dsp:spPr>
        <a:xfrm>
          <a:off x="3350" y="4912044"/>
          <a:ext cx="4627150" cy="1372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TT" sz="2000" kern="1200" dirty="0" smtClean="0"/>
            <a:t>Chemical reactions involve rearrangement of combinations of atoms.</a:t>
          </a:r>
          <a:endParaRPr lang="en-TT" sz="2000" kern="1200" dirty="0"/>
        </a:p>
      </dsp:txBody>
      <dsp:txXfrm>
        <a:off x="680980" y="5113080"/>
        <a:ext cx="3271890" cy="970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E85C5-29DB-492F-8239-C7D3D4FCEAE7}">
      <dsp:nvSpPr>
        <dsp:cNvPr id="0" name=""/>
        <dsp:cNvSpPr/>
      </dsp:nvSpPr>
      <dsp:spPr>
        <a:xfrm>
          <a:off x="3786184" y="1500203"/>
          <a:ext cx="1419231" cy="11620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TT" sz="2100" kern="1200" dirty="0" smtClean="0"/>
            <a:t>Atomic structure</a:t>
          </a:r>
          <a:endParaRPr lang="en-TT" sz="2100" kern="1200" dirty="0"/>
        </a:p>
      </dsp:txBody>
      <dsp:txXfrm>
        <a:off x="3994026" y="1670378"/>
        <a:ext cx="1003547" cy="821676"/>
      </dsp:txXfrm>
    </dsp:sp>
    <dsp:sp modelId="{C275F0E8-4860-4AA6-A979-9234D05EB1FC}">
      <dsp:nvSpPr>
        <dsp:cNvPr id="0" name=""/>
        <dsp:cNvSpPr/>
      </dsp:nvSpPr>
      <dsp:spPr>
        <a:xfrm>
          <a:off x="285727" y="642918"/>
          <a:ext cx="3419488" cy="26029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TT" sz="2100" kern="1200" dirty="0" smtClean="0"/>
            <a:t>Sub-atomic particles</a:t>
          </a:r>
          <a:endParaRPr lang="en-TT" sz="2100" kern="1200" dirty="0"/>
        </a:p>
        <a:p>
          <a:pPr marL="171450" lvl="1" indent="-171450" algn="l" defTabSz="711200">
            <a:lnSpc>
              <a:spcPct val="90000"/>
            </a:lnSpc>
            <a:spcBef>
              <a:spcPct val="0"/>
            </a:spcBef>
            <a:spcAft>
              <a:spcPct val="15000"/>
            </a:spcAft>
            <a:buChar char="••"/>
          </a:pPr>
          <a:r>
            <a:rPr lang="en-TT" sz="1600" kern="1200" dirty="0" smtClean="0"/>
            <a:t>Nucleus = proton + neutron</a:t>
          </a:r>
          <a:endParaRPr lang="en-TT" sz="1600" kern="1200" dirty="0"/>
        </a:p>
        <a:p>
          <a:pPr marL="171450" lvl="1" indent="-171450" algn="l" defTabSz="711200">
            <a:lnSpc>
              <a:spcPct val="90000"/>
            </a:lnSpc>
            <a:spcBef>
              <a:spcPct val="0"/>
            </a:spcBef>
            <a:spcAft>
              <a:spcPct val="15000"/>
            </a:spcAft>
            <a:buChar char="••"/>
          </a:pPr>
          <a:r>
            <a:rPr lang="en-TT" sz="1600" kern="1200" dirty="0" smtClean="0"/>
            <a:t>Electron: -</a:t>
          </a:r>
          <a:r>
            <a:rPr lang="en-TT" sz="1600" kern="1200" dirty="0" err="1" smtClean="0"/>
            <a:t>ve</a:t>
          </a:r>
          <a:r>
            <a:rPr lang="en-TT" sz="1600" kern="1200" dirty="0" smtClean="0"/>
            <a:t>, no mass</a:t>
          </a:r>
          <a:endParaRPr lang="en-TT" sz="1600" kern="1200" dirty="0"/>
        </a:p>
        <a:p>
          <a:pPr marL="171450" lvl="1" indent="-171450" algn="l" defTabSz="711200">
            <a:lnSpc>
              <a:spcPct val="90000"/>
            </a:lnSpc>
            <a:spcBef>
              <a:spcPct val="0"/>
            </a:spcBef>
            <a:spcAft>
              <a:spcPct val="15000"/>
            </a:spcAft>
            <a:buChar char="••"/>
          </a:pPr>
          <a:r>
            <a:rPr lang="en-TT" sz="1600" kern="1200" dirty="0" smtClean="0"/>
            <a:t>Neutron: no charge mass = 1</a:t>
          </a:r>
          <a:endParaRPr lang="en-TT" sz="1600" kern="1200" dirty="0"/>
        </a:p>
        <a:p>
          <a:pPr marL="171450" lvl="1" indent="-171450" algn="l" defTabSz="711200">
            <a:lnSpc>
              <a:spcPct val="90000"/>
            </a:lnSpc>
            <a:spcBef>
              <a:spcPct val="0"/>
            </a:spcBef>
            <a:spcAft>
              <a:spcPct val="15000"/>
            </a:spcAft>
            <a:buChar char="••"/>
          </a:pPr>
          <a:r>
            <a:rPr lang="en-TT" sz="1600" kern="1200" dirty="0" smtClean="0"/>
            <a:t>Proton: +</a:t>
          </a:r>
          <a:r>
            <a:rPr lang="en-TT" sz="1600" kern="1200" dirty="0" err="1" smtClean="0"/>
            <a:t>ve</a:t>
          </a:r>
          <a:r>
            <a:rPr lang="en-TT" sz="1600" kern="1200" dirty="0" smtClean="0"/>
            <a:t>, mass = 1</a:t>
          </a:r>
          <a:endParaRPr lang="en-TT" sz="1600" kern="1200" dirty="0"/>
        </a:p>
      </dsp:txBody>
      <dsp:txXfrm>
        <a:off x="786499" y="1024114"/>
        <a:ext cx="2417944" cy="1840577"/>
      </dsp:txXfrm>
    </dsp:sp>
    <dsp:sp modelId="{A5D485F4-944E-478D-B13C-A391C5F070E7}">
      <dsp:nvSpPr>
        <dsp:cNvPr id="0" name=""/>
        <dsp:cNvSpPr/>
      </dsp:nvSpPr>
      <dsp:spPr>
        <a:xfrm>
          <a:off x="5357814" y="571538"/>
          <a:ext cx="3237269" cy="27458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TT" sz="2100" kern="1200" dirty="0" smtClean="0"/>
            <a:t>Notation</a:t>
          </a:r>
          <a:endParaRPr lang="en-TT" sz="2100" kern="1200" dirty="0"/>
        </a:p>
        <a:p>
          <a:pPr marL="171450" lvl="1" indent="-171450" algn="l" defTabSz="711200">
            <a:lnSpc>
              <a:spcPct val="90000"/>
            </a:lnSpc>
            <a:spcBef>
              <a:spcPct val="0"/>
            </a:spcBef>
            <a:spcAft>
              <a:spcPct val="15000"/>
            </a:spcAft>
            <a:buChar char="••"/>
          </a:pPr>
          <a:r>
            <a:rPr lang="en-TT" sz="1600" kern="1200" dirty="0" smtClean="0"/>
            <a:t>Electron configuration</a:t>
          </a:r>
          <a:endParaRPr lang="en-TT" sz="1600" kern="1200" dirty="0"/>
        </a:p>
        <a:p>
          <a:pPr marL="171450" lvl="1" indent="-171450" algn="l" defTabSz="711200">
            <a:lnSpc>
              <a:spcPct val="90000"/>
            </a:lnSpc>
            <a:spcBef>
              <a:spcPct val="0"/>
            </a:spcBef>
            <a:spcAft>
              <a:spcPct val="15000"/>
            </a:spcAft>
            <a:buChar char="••"/>
          </a:pPr>
          <a:r>
            <a:rPr lang="en-TT" sz="1600" kern="1200" dirty="0" smtClean="0"/>
            <a:t>Bohr-Rutherford diagrams</a:t>
          </a:r>
          <a:endParaRPr lang="en-TT" sz="1600" kern="1200" dirty="0"/>
        </a:p>
        <a:p>
          <a:pPr marL="171450" lvl="1" indent="-171450" algn="l" defTabSz="711200">
            <a:lnSpc>
              <a:spcPct val="90000"/>
            </a:lnSpc>
            <a:spcBef>
              <a:spcPct val="0"/>
            </a:spcBef>
            <a:spcAft>
              <a:spcPct val="15000"/>
            </a:spcAft>
            <a:buChar char="••"/>
          </a:pPr>
          <a:r>
            <a:rPr lang="en-TT" sz="1600" kern="1200" dirty="0" smtClean="0"/>
            <a:t>Atomic number Z</a:t>
          </a:r>
          <a:endParaRPr lang="en-TT" sz="1600" kern="1200" dirty="0"/>
        </a:p>
        <a:p>
          <a:pPr marL="171450" lvl="1" indent="-171450" algn="l" defTabSz="711200">
            <a:lnSpc>
              <a:spcPct val="90000"/>
            </a:lnSpc>
            <a:spcBef>
              <a:spcPct val="0"/>
            </a:spcBef>
            <a:spcAft>
              <a:spcPct val="15000"/>
            </a:spcAft>
            <a:buChar char="••"/>
          </a:pPr>
          <a:r>
            <a:rPr lang="en-TT" sz="1600" kern="1200" dirty="0" smtClean="0"/>
            <a:t>Mass number A</a:t>
          </a:r>
          <a:endParaRPr lang="en-TT" sz="1600" kern="1200" dirty="0"/>
        </a:p>
      </dsp:txBody>
      <dsp:txXfrm>
        <a:off x="5831901" y="973659"/>
        <a:ext cx="2289095" cy="194160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TT"/>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TT"/>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TT"/>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3F92331-F714-46FE-975E-78B5035AAA1B}" type="slidenum">
              <a:rPr lang="en-TT"/>
              <a:pPr/>
              <a:t>‹#›</a:t>
            </a:fld>
            <a:endParaRPr lang="en-TT"/>
          </a:p>
        </p:txBody>
      </p:sp>
    </p:spTree>
    <p:extLst>
      <p:ext uri="{BB962C8B-B14F-4D97-AF65-F5344CB8AC3E}">
        <p14:creationId xmlns:p14="http://schemas.microsoft.com/office/powerpoint/2010/main" val="2204390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TT"/>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TT"/>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TT" smtClean="0"/>
              <a:t>Click to edit Master text styles</a:t>
            </a:r>
          </a:p>
          <a:p>
            <a:pPr lvl="1"/>
            <a:r>
              <a:rPr lang="en-TT" smtClean="0"/>
              <a:t>Second level</a:t>
            </a:r>
          </a:p>
          <a:p>
            <a:pPr lvl="2"/>
            <a:r>
              <a:rPr lang="en-TT" smtClean="0"/>
              <a:t>Third level</a:t>
            </a:r>
          </a:p>
          <a:p>
            <a:pPr lvl="3"/>
            <a:r>
              <a:rPr lang="en-TT" smtClean="0"/>
              <a:t>Fourth level</a:t>
            </a:r>
          </a:p>
          <a:p>
            <a:pPr lvl="4"/>
            <a:r>
              <a:rPr lang="en-TT"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TT"/>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A907B17-5F32-40A7-AE3F-20F5668E2807}" type="slidenum">
              <a:rPr lang="en-TT"/>
              <a:pPr/>
              <a:t>‹#›</a:t>
            </a:fld>
            <a:endParaRPr lang="en-TT"/>
          </a:p>
        </p:txBody>
      </p:sp>
    </p:spTree>
    <p:extLst>
      <p:ext uri="{BB962C8B-B14F-4D97-AF65-F5344CB8AC3E}">
        <p14:creationId xmlns:p14="http://schemas.microsoft.com/office/powerpoint/2010/main" val="1671055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Momentum" TargetMode="External"/><Relationship Id="rId3" Type="http://schemas.openxmlformats.org/officeDocument/2006/relationships/hyperlink" Target="http://www.mhhe.com/physsci/chemistry/essentialchemistry/flash/ruther14.swf" TargetMode="External"/><Relationship Id="rId7" Type="http://schemas.openxmlformats.org/officeDocument/2006/relationships/hyperlink" Target="http://en.wikipedia.org/wiki/Beta_particl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Rutherford_scattering" TargetMode="External"/><Relationship Id="rId11" Type="http://schemas.openxmlformats.org/officeDocument/2006/relationships/hyperlink" Target="http://en.wikipedia.org/wiki/Electrons" TargetMode="External"/><Relationship Id="rId5" Type="http://schemas.openxmlformats.org/officeDocument/2006/relationships/hyperlink" Target="http://en.wikipedia.org/wiki/Atomic_orbital" TargetMode="External"/><Relationship Id="rId10" Type="http://schemas.openxmlformats.org/officeDocument/2006/relationships/hyperlink" Target="http://en.wikipedia.org/wiki/Atomic_nucleus" TargetMode="External"/><Relationship Id="rId4" Type="http://schemas.openxmlformats.org/officeDocument/2006/relationships/hyperlink" Target="http://upload.wikimedia.org/wikipedia/commons/e/e1/Stylised_Lithium_Atom.svg" TargetMode="External"/><Relationship Id="rId9" Type="http://schemas.openxmlformats.org/officeDocument/2006/relationships/hyperlink" Target="http://en.wikipedia.org/wiki/Atomic_mas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3</a:t>
            </a:fld>
            <a:endParaRPr lang="en-TT"/>
          </a:p>
        </p:txBody>
      </p:sp>
    </p:spTree>
    <p:extLst>
      <p:ext uri="{BB962C8B-B14F-4D97-AF65-F5344CB8AC3E}">
        <p14:creationId xmlns:p14="http://schemas.microsoft.com/office/powerpoint/2010/main" val="928338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18</a:t>
            </a:fld>
            <a:endParaRPr lang="en-TT"/>
          </a:p>
        </p:txBody>
      </p:sp>
    </p:spTree>
    <p:extLst>
      <p:ext uri="{BB962C8B-B14F-4D97-AF65-F5344CB8AC3E}">
        <p14:creationId xmlns:p14="http://schemas.microsoft.com/office/powerpoint/2010/main" val="1423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 </a:t>
            </a:r>
          </a:p>
          <a:p>
            <a:r>
              <a:rPr lang="en-TT" dirty="0" smtClean="0"/>
              <a:t> </a:t>
            </a:r>
          </a:p>
          <a:p>
            <a:endParaRPr lang="en-TT" dirty="0" smtClean="0"/>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19</a:t>
            </a:fld>
            <a:endParaRPr lang="en-TT"/>
          </a:p>
        </p:txBody>
      </p:sp>
    </p:spTree>
    <p:extLst>
      <p:ext uri="{BB962C8B-B14F-4D97-AF65-F5344CB8AC3E}">
        <p14:creationId xmlns:p14="http://schemas.microsoft.com/office/powerpoint/2010/main" val="938973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20</a:t>
            </a:fld>
            <a:endParaRPr lang="en-TT"/>
          </a:p>
        </p:txBody>
      </p:sp>
    </p:spTree>
    <p:extLst>
      <p:ext uri="{BB962C8B-B14F-4D97-AF65-F5344CB8AC3E}">
        <p14:creationId xmlns:p14="http://schemas.microsoft.com/office/powerpoint/2010/main" val="2996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21</a:t>
            </a:fld>
            <a:endParaRPr lang="en-TT"/>
          </a:p>
        </p:txBody>
      </p:sp>
    </p:spTree>
    <p:extLst>
      <p:ext uri="{BB962C8B-B14F-4D97-AF65-F5344CB8AC3E}">
        <p14:creationId xmlns:p14="http://schemas.microsoft.com/office/powerpoint/2010/main" val="287289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25</a:t>
            </a:fld>
            <a:endParaRPr lang="en-TT"/>
          </a:p>
        </p:txBody>
      </p:sp>
    </p:spTree>
    <p:extLst>
      <p:ext uri="{BB962C8B-B14F-4D97-AF65-F5344CB8AC3E}">
        <p14:creationId xmlns:p14="http://schemas.microsoft.com/office/powerpoint/2010/main" val="3214724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b="1" dirty="0" smtClean="0"/>
              <a:t>Protons, neutrons and electrons.</a:t>
            </a:r>
            <a:endParaRPr lang="en-TT" dirty="0" smtClean="0"/>
          </a:p>
          <a:p>
            <a:r>
              <a:rPr lang="en-TT" dirty="0" smtClean="0"/>
              <a:t>. The reason for this will be discussed during a later lesson.</a:t>
            </a:r>
          </a:p>
          <a:p>
            <a:r>
              <a:rPr lang="en-TT" dirty="0" smtClean="0"/>
              <a:t> </a:t>
            </a:r>
          </a:p>
          <a:p>
            <a:r>
              <a:rPr lang="en-TT" dirty="0" smtClean="0"/>
              <a:t>Protons are</a:t>
            </a:r>
          </a:p>
          <a:p>
            <a:r>
              <a:rPr lang="en-TT" dirty="0" smtClean="0"/>
              <a:t> </a:t>
            </a:r>
          </a:p>
          <a:p>
            <a:r>
              <a:rPr lang="en-TT" dirty="0" smtClean="0"/>
              <a:t>Electrons are.</a:t>
            </a:r>
          </a:p>
          <a:p>
            <a:r>
              <a:rPr lang="en-TT" dirty="0" smtClean="0"/>
              <a:t> </a:t>
            </a:r>
          </a:p>
          <a:p>
            <a:r>
              <a:rPr lang="en-TT" dirty="0" smtClean="0"/>
              <a:t>Neutrons 1.</a:t>
            </a:r>
          </a:p>
          <a:p>
            <a:r>
              <a:rPr lang="en-TT" dirty="0" smtClean="0"/>
              <a:t> </a:t>
            </a:r>
          </a:p>
          <a:p>
            <a:r>
              <a:rPr lang="en-TT" dirty="0" smtClean="0"/>
              <a:t> </a:t>
            </a:r>
          </a:p>
          <a:p>
            <a:r>
              <a:rPr lang="en-TT" b="1" dirty="0" smtClean="0"/>
              <a:t> </a:t>
            </a:r>
            <a:r>
              <a:rPr lang="en-TT" dirty="0" smtClean="0"/>
              <a:t>This is summarized in the table below.</a:t>
            </a:r>
          </a:p>
          <a:p>
            <a:r>
              <a:rPr lang="en-TT" dirty="0" smtClean="0"/>
              <a:t> </a:t>
            </a:r>
          </a:p>
          <a:p>
            <a:r>
              <a:rPr lang="en-TT" b="1" dirty="0" smtClean="0"/>
              <a:t>                          </a:t>
            </a:r>
            <a:endParaRPr lang="en-TT" dirty="0" smtClean="0"/>
          </a:p>
          <a:p>
            <a:r>
              <a:rPr lang="en-TT" b="1" dirty="0" smtClean="0"/>
              <a:t>                                                                 </a:t>
            </a:r>
            <a:endParaRPr lang="en-TT" dirty="0" smtClean="0"/>
          </a:p>
          <a:p>
            <a:r>
              <a:rPr lang="en-TT" b="1" dirty="0" smtClean="0"/>
              <a:t>                                                           </a:t>
            </a:r>
            <a:endParaRPr lang="en-TT" dirty="0" smtClean="0"/>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26</a:t>
            </a:fld>
            <a:endParaRPr lang="en-TT"/>
          </a:p>
        </p:txBody>
      </p:sp>
    </p:spTree>
    <p:extLst>
      <p:ext uri="{BB962C8B-B14F-4D97-AF65-F5344CB8AC3E}">
        <p14:creationId xmlns:p14="http://schemas.microsoft.com/office/powerpoint/2010/main" val="109221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TT" dirty="0" smtClean="0"/>
              <a:t>Because only the protons and neutrons have a relative atomic mass of 1 each, it makes sense that the actual mass of the atom would be more as a result of the masses of the neutrons and protons. </a:t>
            </a:r>
          </a:p>
          <a:p>
            <a:endParaRPr lang="en-TT" dirty="0" smtClean="0"/>
          </a:p>
          <a:p>
            <a:r>
              <a:rPr lang="en-TT" dirty="0" smtClean="0"/>
              <a:t> </a:t>
            </a:r>
          </a:p>
          <a:p>
            <a:r>
              <a:rPr lang="en-TT" dirty="0" smtClean="0"/>
              <a:t>The </a:t>
            </a:r>
            <a:r>
              <a:rPr lang="en-TT" b="1" dirty="0" smtClean="0"/>
              <a:t>mass number</a:t>
            </a:r>
            <a:r>
              <a:rPr lang="en-TT" dirty="0" smtClean="0"/>
              <a:t>, represented by the symbol </a:t>
            </a:r>
            <a:r>
              <a:rPr lang="en-TT" b="1" dirty="0" smtClean="0"/>
              <a:t>A</a:t>
            </a:r>
            <a:r>
              <a:rPr lang="en-TT" dirty="0" smtClean="0"/>
              <a:t> is the sum of the number of neutrons (n) and the number of protons (p)</a:t>
            </a:r>
          </a:p>
          <a:p>
            <a:r>
              <a:rPr lang="en-TT" dirty="0" smtClean="0"/>
              <a:t> </a:t>
            </a:r>
          </a:p>
          <a:p>
            <a:r>
              <a:rPr lang="en-TT" dirty="0" smtClean="0"/>
              <a:t>The </a:t>
            </a:r>
            <a:r>
              <a:rPr lang="en-TT" b="1" dirty="0" smtClean="0"/>
              <a:t>atomic number</a:t>
            </a:r>
            <a:r>
              <a:rPr lang="en-TT" dirty="0" smtClean="0"/>
              <a:t>, represented by the symbol </a:t>
            </a:r>
            <a:r>
              <a:rPr lang="en-TT" b="1" dirty="0" smtClean="0"/>
              <a:t>Z</a:t>
            </a:r>
            <a:r>
              <a:rPr lang="en-TT" dirty="0" smtClean="0"/>
              <a:t> is the sum of the number of protons.</a:t>
            </a:r>
          </a:p>
          <a:p>
            <a:r>
              <a:rPr lang="en-TT" dirty="0" smtClean="0"/>
              <a:t> </a:t>
            </a:r>
          </a:p>
          <a:p>
            <a:r>
              <a:rPr lang="en-TT" dirty="0" smtClean="0"/>
              <a:t>Expressed mathematically</a:t>
            </a:r>
          </a:p>
          <a:p>
            <a:r>
              <a:rPr lang="en-TT" dirty="0" smtClean="0"/>
              <a:t> </a:t>
            </a:r>
          </a:p>
          <a:p>
            <a:r>
              <a:rPr lang="en-TT" dirty="0" smtClean="0"/>
              <a:t>A = Z n</a:t>
            </a:r>
          </a:p>
          <a:p>
            <a:r>
              <a:rPr lang="en-TT" dirty="0" smtClean="0"/>
              <a:t> </a:t>
            </a:r>
          </a:p>
          <a:p>
            <a:r>
              <a:rPr lang="en-TT" dirty="0" smtClean="0"/>
              <a:t>In any atom, the number of protons are equal to the number of electrons. This means an atom is </a:t>
            </a:r>
            <a:r>
              <a:rPr lang="en-TT" dirty="0" err="1" smtClean="0"/>
              <a:t>electrcially</a:t>
            </a:r>
            <a:r>
              <a:rPr lang="en-TT" dirty="0" smtClean="0"/>
              <a:t> neutral.</a:t>
            </a:r>
          </a:p>
          <a:p>
            <a:r>
              <a:rPr lang="en-TT" dirty="0" smtClean="0"/>
              <a:t> </a:t>
            </a:r>
          </a:p>
          <a:p>
            <a:r>
              <a:rPr lang="en-TT" dirty="0" smtClean="0"/>
              <a:t>P = e-</a:t>
            </a:r>
          </a:p>
          <a:p>
            <a:r>
              <a:rPr lang="en-TT" dirty="0" smtClean="0"/>
              <a:t> </a:t>
            </a:r>
          </a:p>
          <a:p>
            <a:r>
              <a:rPr lang="en-TT" dirty="0" smtClean="0"/>
              <a:t> </a:t>
            </a:r>
          </a:p>
          <a:p>
            <a:r>
              <a:rPr lang="en-TT" b="1" dirty="0" smtClean="0"/>
              <a:t>Notation</a:t>
            </a:r>
            <a:endParaRPr lang="en-TT" dirty="0" smtClean="0"/>
          </a:p>
          <a:p>
            <a:r>
              <a:rPr lang="en-TT" dirty="0" smtClean="0"/>
              <a:t> </a:t>
            </a:r>
          </a:p>
          <a:p>
            <a:r>
              <a:rPr lang="en-TT" dirty="0" smtClean="0"/>
              <a:t>To express this, the mass number (A) is placed on the top most left hand side and the atomic number (Z) on the </a:t>
            </a:r>
            <a:r>
              <a:rPr lang="en-TT" dirty="0" err="1" smtClean="0"/>
              <a:t>botttom</a:t>
            </a:r>
            <a:r>
              <a:rPr lang="en-TT" dirty="0" smtClean="0"/>
              <a:t> most left hand side of the element symbol.</a:t>
            </a:r>
          </a:p>
          <a:p>
            <a:r>
              <a:rPr lang="en-TT" dirty="0" smtClean="0"/>
              <a:t> </a:t>
            </a:r>
          </a:p>
          <a:p>
            <a:r>
              <a:rPr lang="en-TT" dirty="0" smtClean="0"/>
              <a:t>This information can be given simply in the form:</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27</a:t>
            </a:fld>
            <a:endParaRPr lang="en-TT"/>
          </a:p>
        </p:txBody>
      </p:sp>
    </p:spTree>
    <p:extLst>
      <p:ext uri="{BB962C8B-B14F-4D97-AF65-F5344CB8AC3E}">
        <p14:creationId xmlns:p14="http://schemas.microsoft.com/office/powerpoint/2010/main" val="417197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TT" dirty="0" smtClean="0"/>
              <a:t>Because only the protons and neutrons have a relative atomic mass of 1 each, it makes sense that the actual mass of the atom would be more as a result of the masses of the neutrons and protons. </a:t>
            </a:r>
          </a:p>
          <a:p>
            <a:endParaRPr lang="en-TT" dirty="0" smtClean="0"/>
          </a:p>
          <a:p>
            <a:r>
              <a:rPr lang="en-TT" dirty="0" smtClean="0"/>
              <a:t> </a:t>
            </a:r>
          </a:p>
          <a:p>
            <a:r>
              <a:rPr lang="en-TT" dirty="0" smtClean="0"/>
              <a:t>The </a:t>
            </a:r>
            <a:r>
              <a:rPr lang="en-TT" b="1" dirty="0" smtClean="0"/>
              <a:t>mass number</a:t>
            </a:r>
            <a:r>
              <a:rPr lang="en-TT" dirty="0" smtClean="0"/>
              <a:t>, represented by the symbol </a:t>
            </a:r>
            <a:r>
              <a:rPr lang="en-TT" b="1" dirty="0" smtClean="0"/>
              <a:t>A</a:t>
            </a:r>
            <a:r>
              <a:rPr lang="en-TT" dirty="0" smtClean="0"/>
              <a:t> is the sum of the number of neutrons (n) and the number of protons (p)</a:t>
            </a:r>
          </a:p>
          <a:p>
            <a:r>
              <a:rPr lang="en-TT" dirty="0" smtClean="0"/>
              <a:t> </a:t>
            </a:r>
          </a:p>
          <a:p>
            <a:r>
              <a:rPr lang="en-TT" dirty="0" smtClean="0"/>
              <a:t>The </a:t>
            </a:r>
            <a:r>
              <a:rPr lang="en-TT" b="1" dirty="0" smtClean="0"/>
              <a:t>atomic number</a:t>
            </a:r>
            <a:r>
              <a:rPr lang="en-TT" dirty="0" smtClean="0"/>
              <a:t>, represented by the symbol </a:t>
            </a:r>
            <a:r>
              <a:rPr lang="en-TT" b="1" dirty="0" smtClean="0"/>
              <a:t>Z</a:t>
            </a:r>
            <a:r>
              <a:rPr lang="en-TT" dirty="0" smtClean="0"/>
              <a:t> is the sum of the number of protons.</a:t>
            </a:r>
          </a:p>
          <a:p>
            <a:r>
              <a:rPr lang="en-TT" dirty="0" smtClean="0"/>
              <a:t> </a:t>
            </a:r>
          </a:p>
          <a:p>
            <a:r>
              <a:rPr lang="en-TT" dirty="0" smtClean="0"/>
              <a:t>Expressed mathematically</a:t>
            </a:r>
          </a:p>
          <a:p>
            <a:r>
              <a:rPr lang="en-TT" dirty="0" smtClean="0"/>
              <a:t> </a:t>
            </a:r>
          </a:p>
          <a:p>
            <a:r>
              <a:rPr lang="en-TT" dirty="0" smtClean="0"/>
              <a:t>A = Z n</a:t>
            </a:r>
          </a:p>
          <a:p>
            <a:r>
              <a:rPr lang="en-TT" dirty="0" smtClean="0"/>
              <a:t> </a:t>
            </a:r>
          </a:p>
          <a:p>
            <a:r>
              <a:rPr lang="en-TT" dirty="0" smtClean="0"/>
              <a:t>In any atom, the number of protons are equal to the number of electrons. This means an atom is </a:t>
            </a:r>
            <a:r>
              <a:rPr lang="en-TT" dirty="0" err="1" smtClean="0"/>
              <a:t>electrcially</a:t>
            </a:r>
            <a:r>
              <a:rPr lang="en-TT" dirty="0" smtClean="0"/>
              <a:t> neutral.</a:t>
            </a:r>
          </a:p>
          <a:p>
            <a:r>
              <a:rPr lang="en-TT" dirty="0" smtClean="0"/>
              <a:t> </a:t>
            </a:r>
          </a:p>
          <a:p>
            <a:r>
              <a:rPr lang="en-TT" dirty="0" smtClean="0"/>
              <a:t>P = e-</a:t>
            </a:r>
          </a:p>
          <a:p>
            <a:r>
              <a:rPr lang="en-TT" dirty="0" smtClean="0"/>
              <a:t> </a:t>
            </a:r>
          </a:p>
          <a:p>
            <a:r>
              <a:rPr lang="en-TT" dirty="0" smtClean="0"/>
              <a:t> </a:t>
            </a:r>
          </a:p>
          <a:p>
            <a:r>
              <a:rPr lang="en-TT" b="1" dirty="0" smtClean="0"/>
              <a:t>Notation</a:t>
            </a:r>
            <a:endParaRPr lang="en-TT" dirty="0" smtClean="0"/>
          </a:p>
          <a:p>
            <a:r>
              <a:rPr lang="en-TT" dirty="0" smtClean="0"/>
              <a:t> </a:t>
            </a:r>
          </a:p>
          <a:p>
            <a:r>
              <a:rPr lang="en-TT" dirty="0" smtClean="0"/>
              <a:t>To express this, the mass number (A) is placed on the top most left hand side and the atomic number (Z) on the </a:t>
            </a:r>
            <a:r>
              <a:rPr lang="en-TT" dirty="0" err="1" smtClean="0"/>
              <a:t>botttom</a:t>
            </a:r>
            <a:r>
              <a:rPr lang="en-TT" dirty="0" smtClean="0"/>
              <a:t> most left hand side of the element symbol.</a:t>
            </a:r>
          </a:p>
          <a:p>
            <a:r>
              <a:rPr lang="en-TT" dirty="0" smtClean="0"/>
              <a:t> </a:t>
            </a:r>
          </a:p>
          <a:p>
            <a:r>
              <a:rPr lang="en-TT" dirty="0" smtClean="0"/>
              <a:t>This information can be given simply in the form:</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28</a:t>
            </a:fld>
            <a:endParaRPr lang="en-TT"/>
          </a:p>
        </p:txBody>
      </p:sp>
    </p:spTree>
    <p:extLst>
      <p:ext uri="{BB962C8B-B14F-4D97-AF65-F5344CB8AC3E}">
        <p14:creationId xmlns:p14="http://schemas.microsoft.com/office/powerpoint/2010/main" val="3044969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 </a:t>
            </a:r>
          </a:p>
          <a:p>
            <a:r>
              <a:rPr lang="en-TT" dirty="0" smtClean="0"/>
              <a:t>A = Z n</a:t>
            </a:r>
          </a:p>
          <a:p>
            <a:r>
              <a:rPr lang="en-TT" dirty="0" smtClean="0"/>
              <a:t> </a:t>
            </a:r>
          </a:p>
          <a:p>
            <a:r>
              <a:rPr lang="en-TT" dirty="0" smtClean="0"/>
              <a:t>In any atom, the number of protons are equal to the number of electrons. This means an atom is </a:t>
            </a:r>
            <a:r>
              <a:rPr lang="en-TT" dirty="0" err="1" smtClean="0"/>
              <a:t>electrcially</a:t>
            </a:r>
            <a:r>
              <a:rPr lang="en-TT" dirty="0" smtClean="0"/>
              <a:t> neutral.</a:t>
            </a:r>
          </a:p>
          <a:p>
            <a:r>
              <a:rPr lang="en-TT" dirty="0" smtClean="0"/>
              <a:t> </a:t>
            </a:r>
          </a:p>
          <a:p>
            <a:r>
              <a:rPr lang="en-TT" dirty="0" smtClean="0"/>
              <a:t>P = e-</a:t>
            </a:r>
          </a:p>
          <a:p>
            <a:r>
              <a:rPr lang="en-TT" dirty="0" smtClean="0"/>
              <a:t> </a:t>
            </a:r>
          </a:p>
          <a:p>
            <a:r>
              <a:rPr lang="en-TT" dirty="0" smtClean="0"/>
              <a:t> </a:t>
            </a:r>
          </a:p>
          <a:p>
            <a:r>
              <a:rPr lang="en-TT" b="1" dirty="0" smtClean="0"/>
              <a:t>Notation</a:t>
            </a:r>
            <a:endParaRPr lang="en-TT" dirty="0" smtClean="0"/>
          </a:p>
          <a:p>
            <a:r>
              <a:rPr lang="en-TT" dirty="0" smtClean="0"/>
              <a:t> </a:t>
            </a:r>
          </a:p>
          <a:p>
            <a:r>
              <a:rPr lang="en-TT" dirty="0" smtClean="0"/>
              <a:t>To express this, the mass number (A) is placed on the top most left hand side and the atomic number (Z) on the </a:t>
            </a:r>
            <a:r>
              <a:rPr lang="en-TT" dirty="0" err="1" smtClean="0"/>
              <a:t>botttom</a:t>
            </a:r>
            <a:r>
              <a:rPr lang="en-TT" dirty="0" smtClean="0"/>
              <a:t> most left hand side of the element symbol.</a:t>
            </a:r>
          </a:p>
          <a:p>
            <a:r>
              <a:rPr lang="en-TT" dirty="0" smtClean="0"/>
              <a:t> </a:t>
            </a:r>
          </a:p>
          <a:p>
            <a:r>
              <a:rPr lang="en-TT" dirty="0" smtClean="0"/>
              <a:t>This information can be given simply in the form:</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29</a:t>
            </a:fld>
            <a:endParaRPr lang="en-TT"/>
          </a:p>
        </p:txBody>
      </p:sp>
    </p:spTree>
    <p:extLst>
      <p:ext uri="{BB962C8B-B14F-4D97-AF65-F5344CB8AC3E}">
        <p14:creationId xmlns:p14="http://schemas.microsoft.com/office/powerpoint/2010/main" val="1733098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 </a:t>
            </a:r>
          </a:p>
          <a:p>
            <a:r>
              <a:rPr lang="en-TT" dirty="0" smtClean="0"/>
              <a:t>A = Z n</a:t>
            </a:r>
          </a:p>
          <a:p>
            <a:r>
              <a:rPr lang="en-TT" dirty="0" smtClean="0"/>
              <a:t> </a:t>
            </a:r>
          </a:p>
          <a:p>
            <a:r>
              <a:rPr lang="en-TT" dirty="0" smtClean="0"/>
              <a:t>In any atom, the number of protons are equal to the number of electrons. This means an atom is </a:t>
            </a:r>
            <a:r>
              <a:rPr lang="en-TT" dirty="0" err="1" smtClean="0"/>
              <a:t>electrcially</a:t>
            </a:r>
            <a:r>
              <a:rPr lang="en-TT" dirty="0" smtClean="0"/>
              <a:t> neutral.</a:t>
            </a:r>
          </a:p>
          <a:p>
            <a:r>
              <a:rPr lang="en-TT" dirty="0" smtClean="0"/>
              <a:t> </a:t>
            </a:r>
          </a:p>
          <a:p>
            <a:r>
              <a:rPr lang="en-TT" dirty="0" smtClean="0"/>
              <a:t>P = e-</a:t>
            </a:r>
          </a:p>
          <a:p>
            <a:r>
              <a:rPr lang="en-TT" dirty="0" smtClean="0"/>
              <a:t> </a:t>
            </a:r>
          </a:p>
          <a:p>
            <a:r>
              <a:rPr lang="en-TT" dirty="0" smtClean="0"/>
              <a:t> </a:t>
            </a:r>
          </a:p>
          <a:p>
            <a:r>
              <a:rPr lang="en-TT" b="1" dirty="0" smtClean="0"/>
              <a:t>Notation</a:t>
            </a:r>
            <a:endParaRPr lang="en-TT" dirty="0" smtClean="0"/>
          </a:p>
          <a:p>
            <a:r>
              <a:rPr lang="en-TT" dirty="0" smtClean="0"/>
              <a:t> </a:t>
            </a:r>
          </a:p>
          <a:p>
            <a:r>
              <a:rPr lang="en-TT" dirty="0" smtClean="0"/>
              <a:t>To express this, the mass number (A) is placed on the top most left hand side and the atomic number (Z) on the </a:t>
            </a:r>
            <a:r>
              <a:rPr lang="en-TT" dirty="0" err="1" smtClean="0"/>
              <a:t>botttom</a:t>
            </a:r>
            <a:r>
              <a:rPr lang="en-TT" dirty="0" smtClean="0"/>
              <a:t> most left hand side of the element symbol.</a:t>
            </a:r>
          </a:p>
          <a:p>
            <a:r>
              <a:rPr lang="en-TT" dirty="0" smtClean="0"/>
              <a:t> </a:t>
            </a:r>
          </a:p>
          <a:p>
            <a:r>
              <a:rPr lang="en-TT" dirty="0" smtClean="0"/>
              <a:t>This information can be given simply in the form:</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30</a:t>
            </a:fld>
            <a:endParaRPr lang="en-TT"/>
          </a:p>
        </p:txBody>
      </p:sp>
    </p:spTree>
    <p:extLst>
      <p:ext uri="{BB962C8B-B14F-4D97-AF65-F5344CB8AC3E}">
        <p14:creationId xmlns:p14="http://schemas.microsoft.com/office/powerpoint/2010/main" val="4181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smtClean="0"/>
          </a:p>
          <a:p>
            <a:endParaRPr lang="en-TT" dirty="0" smtClean="0"/>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4</a:t>
            </a:fld>
            <a:endParaRPr lang="en-TT"/>
          </a:p>
        </p:txBody>
      </p:sp>
    </p:spTree>
    <p:extLst>
      <p:ext uri="{BB962C8B-B14F-4D97-AF65-F5344CB8AC3E}">
        <p14:creationId xmlns:p14="http://schemas.microsoft.com/office/powerpoint/2010/main" val="1552436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 </a:t>
            </a:r>
          </a:p>
          <a:p>
            <a:r>
              <a:rPr lang="en-TT" dirty="0" smtClean="0"/>
              <a:t>A = Z n</a:t>
            </a:r>
          </a:p>
          <a:p>
            <a:r>
              <a:rPr lang="en-TT" dirty="0" smtClean="0"/>
              <a:t> </a:t>
            </a:r>
          </a:p>
          <a:p>
            <a:r>
              <a:rPr lang="en-TT" dirty="0" smtClean="0"/>
              <a:t>In any atom, the number of protons are equal to the number of electrons. This means an atom is </a:t>
            </a:r>
            <a:r>
              <a:rPr lang="en-TT" dirty="0" err="1" smtClean="0"/>
              <a:t>electrcially</a:t>
            </a:r>
            <a:r>
              <a:rPr lang="en-TT" dirty="0" smtClean="0"/>
              <a:t> neutral.</a:t>
            </a:r>
          </a:p>
          <a:p>
            <a:r>
              <a:rPr lang="en-TT" dirty="0" smtClean="0"/>
              <a:t> </a:t>
            </a:r>
          </a:p>
          <a:p>
            <a:r>
              <a:rPr lang="en-TT" dirty="0" smtClean="0"/>
              <a:t>P = e-</a:t>
            </a:r>
          </a:p>
          <a:p>
            <a:r>
              <a:rPr lang="en-TT" dirty="0" smtClean="0"/>
              <a:t> </a:t>
            </a:r>
          </a:p>
          <a:p>
            <a:r>
              <a:rPr lang="en-TT" dirty="0" smtClean="0"/>
              <a:t> </a:t>
            </a:r>
          </a:p>
          <a:p>
            <a:r>
              <a:rPr lang="en-TT" b="1" dirty="0" smtClean="0"/>
              <a:t>Notation</a:t>
            </a:r>
            <a:endParaRPr lang="en-TT" dirty="0" smtClean="0"/>
          </a:p>
          <a:p>
            <a:r>
              <a:rPr lang="en-TT" dirty="0" smtClean="0"/>
              <a:t> </a:t>
            </a:r>
          </a:p>
          <a:p>
            <a:r>
              <a:rPr lang="en-TT" dirty="0" smtClean="0"/>
              <a:t>To express this, the mass number (A) is placed on the top most left hand side and the atomic number (Z) on the </a:t>
            </a:r>
            <a:r>
              <a:rPr lang="en-TT" dirty="0" err="1" smtClean="0"/>
              <a:t>botttom</a:t>
            </a:r>
            <a:r>
              <a:rPr lang="en-TT" dirty="0" smtClean="0"/>
              <a:t> most left hand side of the element symbol.</a:t>
            </a:r>
          </a:p>
          <a:p>
            <a:r>
              <a:rPr lang="en-TT" dirty="0" smtClean="0"/>
              <a:t> </a:t>
            </a:r>
          </a:p>
          <a:p>
            <a:r>
              <a:rPr lang="en-TT" dirty="0" smtClean="0"/>
              <a:t>This information can be given simply in the form:</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31</a:t>
            </a:fld>
            <a:endParaRPr lang="en-TT"/>
          </a:p>
        </p:txBody>
      </p:sp>
    </p:spTree>
    <p:extLst>
      <p:ext uri="{BB962C8B-B14F-4D97-AF65-F5344CB8AC3E}">
        <p14:creationId xmlns:p14="http://schemas.microsoft.com/office/powerpoint/2010/main" val="279834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 </a:t>
            </a:r>
          </a:p>
          <a:p>
            <a:r>
              <a:rPr lang="en-TT" dirty="0" smtClean="0"/>
              <a:t>A = Z n</a:t>
            </a:r>
          </a:p>
          <a:p>
            <a:r>
              <a:rPr lang="en-TT" dirty="0" smtClean="0"/>
              <a:t> </a:t>
            </a:r>
          </a:p>
          <a:p>
            <a:r>
              <a:rPr lang="en-TT" dirty="0" smtClean="0"/>
              <a:t>In any atom, the number of protons are equal to the number of electrons. This means an atom is </a:t>
            </a:r>
            <a:r>
              <a:rPr lang="en-TT" dirty="0" err="1" smtClean="0"/>
              <a:t>electrcially</a:t>
            </a:r>
            <a:r>
              <a:rPr lang="en-TT" dirty="0" smtClean="0"/>
              <a:t> neutral.</a:t>
            </a:r>
          </a:p>
          <a:p>
            <a:r>
              <a:rPr lang="en-TT" dirty="0" smtClean="0"/>
              <a:t> </a:t>
            </a:r>
          </a:p>
          <a:p>
            <a:r>
              <a:rPr lang="en-TT" dirty="0" smtClean="0"/>
              <a:t>P = e-</a:t>
            </a:r>
          </a:p>
          <a:p>
            <a:r>
              <a:rPr lang="en-TT" dirty="0" smtClean="0"/>
              <a:t> </a:t>
            </a:r>
          </a:p>
          <a:p>
            <a:r>
              <a:rPr lang="en-TT" dirty="0" smtClean="0"/>
              <a:t> </a:t>
            </a:r>
          </a:p>
          <a:p>
            <a:r>
              <a:rPr lang="en-TT" b="1" dirty="0" smtClean="0"/>
              <a:t>Notation</a:t>
            </a:r>
            <a:endParaRPr lang="en-TT" dirty="0" smtClean="0"/>
          </a:p>
          <a:p>
            <a:r>
              <a:rPr lang="en-TT" dirty="0" smtClean="0"/>
              <a:t> </a:t>
            </a:r>
          </a:p>
          <a:p>
            <a:r>
              <a:rPr lang="en-TT" dirty="0" smtClean="0"/>
              <a:t>To express this, the mass number (A) is placed on the top most left hand side and the atomic number (Z) on the </a:t>
            </a:r>
            <a:r>
              <a:rPr lang="en-TT" dirty="0" err="1" smtClean="0"/>
              <a:t>botttom</a:t>
            </a:r>
            <a:r>
              <a:rPr lang="en-TT" dirty="0" smtClean="0"/>
              <a:t> most left hand side of the element symbol.</a:t>
            </a:r>
          </a:p>
          <a:p>
            <a:r>
              <a:rPr lang="en-TT" dirty="0" smtClean="0"/>
              <a:t> </a:t>
            </a:r>
          </a:p>
          <a:p>
            <a:r>
              <a:rPr lang="en-TT" dirty="0" smtClean="0"/>
              <a:t>This information can be given simply in the form:</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32</a:t>
            </a:fld>
            <a:endParaRPr lang="en-TT"/>
          </a:p>
        </p:txBody>
      </p:sp>
    </p:spTree>
    <p:extLst>
      <p:ext uri="{BB962C8B-B14F-4D97-AF65-F5344CB8AC3E}">
        <p14:creationId xmlns:p14="http://schemas.microsoft.com/office/powerpoint/2010/main" val="991596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 </a:t>
            </a:r>
          </a:p>
          <a:p>
            <a:r>
              <a:rPr lang="en-TT" dirty="0" smtClean="0"/>
              <a:t> </a:t>
            </a:r>
          </a:p>
          <a:p>
            <a:r>
              <a:rPr lang="en-TT" b="1" dirty="0" smtClean="0"/>
              <a:t>Notation</a:t>
            </a:r>
            <a:endParaRPr lang="en-TT" dirty="0" smtClean="0"/>
          </a:p>
          <a:p>
            <a:r>
              <a:rPr lang="en-TT" dirty="0" smtClean="0"/>
              <a:t> </a:t>
            </a:r>
          </a:p>
          <a:p>
            <a:r>
              <a:rPr lang="en-TT" dirty="0" smtClean="0"/>
              <a:t>To express this, the mass number (A) is placed on the top most left hand side and the atomic number (Z) on the </a:t>
            </a:r>
            <a:r>
              <a:rPr lang="en-TT" dirty="0" err="1" smtClean="0"/>
              <a:t>botttom</a:t>
            </a:r>
            <a:r>
              <a:rPr lang="en-TT" dirty="0" smtClean="0"/>
              <a:t> most left hand side of the element symbol.</a:t>
            </a:r>
          </a:p>
          <a:p>
            <a:r>
              <a:rPr lang="en-TT" dirty="0" smtClean="0"/>
              <a:t> </a:t>
            </a:r>
          </a:p>
          <a:p>
            <a:r>
              <a:rPr lang="en-TT" dirty="0" smtClean="0"/>
              <a:t>This information can be given simply in the form:</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33</a:t>
            </a:fld>
            <a:endParaRPr lang="en-TT"/>
          </a:p>
        </p:txBody>
      </p:sp>
    </p:spTree>
    <p:extLst>
      <p:ext uri="{BB962C8B-B14F-4D97-AF65-F5344CB8AC3E}">
        <p14:creationId xmlns:p14="http://schemas.microsoft.com/office/powerpoint/2010/main" val="3630894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TT" dirty="0" smtClean="0"/>
              <a:t>Because only the protons and neutrons have a relative atomic mass of 1 each, it makes sense that the actual mass of the atom would be more as a result of the masses of the neutrons and protons. </a:t>
            </a:r>
          </a:p>
          <a:p>
            <a:endParaRPr lang="en-TT" dirty="0" smtClean="0"/>
          </a:p>
          <a:p>
            <a:r>
              <a:rPr lang="en-TT" dirty="0" smtClean="0"/>
              <a:t> </a:t>
            </a:r>
          </a:p>
          <a:p>
            <a:endParaRPr lang="en-TT" dirty="0" smtClean="0"/>
          </a:p>
          <a:p>
            <a:r>
              <a:rPr lang="en-TT" dirty="0" smtClean="0"/>
              <a:t> </a:t>
            </a:r>
          </a:p>
          <a:p>
            <a:r>
              <a:rPr lang="en-TT" dirty="0" smtClean="0"/>
              <a:t> </a:t>
            </a:r>
          </a:p>
          <a:p>
            <a:r>
              <a:rPr lang="en-TT" dirty="0" smtClean="0"/>
              <a:t>Expressed mathematically</a:t>
            </a:r>
          </a:p>
          <a:p>
            <a:r>
              <a:rPr lang="en-TT" dirty="0" smtClean="0"/>
              <a:t> </a:t>
            </a:r>
          </a:p>
          <a:p>
            <a:r>
              <a:rPr lang="en-TT" dirty="0" smtClean="0"/>
              <a:t>A = Z n</a:t>
            </a:r>
          </a:p>
          <a:p>
            <a:r>
              <a:rPr lang="en-TT" dirty="0" smtClean="0"/>
              <a:t> </a:t>
            </a:r>
          </a:p>
          <a:p>
            <a:r>
              <a:rPr lang="en-TT" dirty="0" smtClean="0"/>
              <a:t>In any atom, the number of protons are equal to the number of electrons. This means an atom is </a:t>
            </a:r>
            <a:r>
              <a:rPr lang="en-TT" dirty="0" err="1" smtClean="0"/>
              <a:t>electrcially</a:t>
            </a:r>
            <a:r>
              <a:rPr lang="en-TT" dirty="0" smtClean="0"/>
              <a:t> neutral.</a:t>
            </a:r>
          </a:p>
          <a:p>
            <a:r>
              <a:rPr lang="en-TT" dirty="0" smtClean="0"/>
              <a:t> </a:t>
            </a:r>
          </a:p>
          <a:p>
            <a:r>
              <a:rPr lang="en-TT" dirty="0" smtClean="0"/>
              <a:t>P = e-</a:t>
            </a:r>
          </a:p>
          <a:p>
            <a:r>
              <a:rPr lang="en-TT" dirty="0" smtClean="0"/>
              <a:t> </a:t>
            </a:r>
          </a:p>
          <a:p>
            <a:r>
              <a:rPr lang="en-TT" dirty="0" smtClean="0"/>
              <a:t> </a:t>
            </a:r>
          </a:p>
          <a:p>
            <a:r>
              <a:rPr lang="en-TT" b="1" dirty="0" smtClean="0"/>
              <a:t>Notation</a:t>
            </a:r>
            <a:endParaRPr lang="en-TT" dirty="0" smtClean="0"/>
          </a:p>
          <a:p>
            <a:r>
              <a:rPr lang="en-TT" dirty="0" smtClean="0"/>
              <a:t> </a:t>
            </a:r>
          </a:p>
          <a:p>
            <a:r>
              <a:rPr lang="en-TT" dirty="0" smtClean="0"/>
              <a:t>To express this, the mass number (A) is placed on the top most left hand side and the atomic number (Z) on the </a:t>
            </a:r>
            <a:r>
              <a:rPr lang="en-TT" dirty="0" err="1" smtClean="0"/>
              <a:t>botttom</a:t>
            </a:r>
            <a:r>
              <a:rPr lang="en-TT" dirty="0" smtClean="0"/>
              <a:t> most left hand side of the element symbol.</a:t>
            </a:r>
          </a:p>
          <a:p>
            <a:r>
              <a:rPr lang="en-TT" dirty="0" smtClean="0"/>
              <a:t> </a:t>
            </a:r>
          </a:p>
          <a:p>
            <a:r>
              <a:rPr lang="en-TT" dirty="0" smtClean="0"/>
              <a:t>This information can be given simply in the form:</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34</a:t>
            </a:fld>
            <a:endParaRPr lang="en-TT"/>
          </a:p>
        </p:txBody>
      </p:sp>
    </p:spTree>
    <p:extLst>
      <p:ext uri="{BB962C8B-B14F-4D97-AF65-F5344CB8AC3E}">
        <p14:creationId xmlns:p14="http://schemas.microsoft.com/office/powerpoint/2010/main" val="558279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36</a:t>
            </a:fld>
            <a:endParaRPr lang="en-TT"/>
          </a:p>
        </p:txBody>
      </p:sp>
    </p:spTree>
    <p:extLst>
      <p:ext uri="{BB962C8B-B14F-4D97-AF65-F5344CB8AC3E}">
        <p14:creationId xmlns:p14="http://schemas.microsoft.com/office/powerpoint/2010/main" val="2091339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37</a:t>
            </a:fld>
            <a:endParaRPr lang="en-TT"/>
          </a:p>
        </p:txBody>
      </p:sp>
    </p:spTree>
    <p:extLst>
      <p:ext uri="{BB962C8B-B14F-4D97-AF65-F5344CB8AC3E}">
        <p14:creationId xmlns:p14="http://schemas.microsoft.com/office/powerpoint/2010/main" val="2270338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38</a:t>
            </a:fld>
            <a:endParaRPr lang="en-TT"/>
          </a:p>
        </p:txBody>
      </p:sp>
    </p:spTree>
    <p:extLst>
      <p:ext uri="{BB962C8B-B14F-4D97-AF65-F5344CB8AC3E}">
        <p14:creationId xmlns:p14="http://schemas.microsoft.com/office/powerpoint/2010/main" val="1532739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41</a:t>
            </a:fld>
            <a:endParaRPr lang="en-TT"/>
          </a:p>
        </p:txBody>
      </p:sp>
    </p:spTree>
    <p:extLst>
      <p:ext uri="{BB962C8B-B14F-4D97-AF65-F5344CB8AC3E}">
        <p14:creationId xmlns:p14="http://schemas.microsoft.com/office/powerpoint/2010/main" val="2739762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47</a:t>
            </a:fld>
            <a:endParaRPr lang="en-TT"/>
          </a:p>
        </p:txBody>
      </p:sp>
    </p:spTree>
    <p:extLst>
      <p:ext uri="{BB962C8B-B14F-4D97-AF65-F5344CB8AC3E}">
        <p14:creationId xmlns:p14="http://schemas.microsoft.com/office/powerpoint/2010/main" val="1213529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49</a:t>
            </a:fld>
            <a:endParaRPr lang="en-TT"/>
          </a:p>
        </p:txBody>
      </p:sp>
    </p:spTree>
    <p:extLst>
      <p:ext uri="{BB962C8B-B14F-4D97-AF65-F5344CB8AC3E}">
        <p14:creationId xmlns:p14="http://schemas.microsoft.com/office/powerpoint/2010/main" val="151378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TT" dirty="0" smtClean="0"/>
          </a:p>
          <a:p>
            <a:r>
              <a:rPr lang="en-TT" b="1" dirty="0" smtClean="0"/>
              <a:t>Billiard Ball atomic model</a:t>
            </a:r>
            <a:endParaRPr lang="en-TT" dirty="0" smtClean="0"/>
          </a:p>
          <a:p>
            <a:r>
              <a:rPr lang="en-TT" dirty="0" smtClean="0"/>
              <a:t> </a:t>
            </a:r>
          </a:p>
          <a:p>
            <a:r>
              <a:rPr lang="en-TT" dirty="0" smtClean="0"/>
              <a:t> </a:t>
            </a:r>
          </a:p>
          <a:p>
            <a:r>
              <a:rPr lang="en-TT" dirty="0" smtClean="0"/>
              <a:t> </a:t>
            </a:r>
          </a:p>
          <a:p>
            <a:r>
              <a:rPr lang="en-TT" dirty="0" smtClean="0"/>
              <a:t> </a:t>
            </a:r>
          </a:p>
          <a:p>
            <a:r>
              <a:rPr lang="en-TT" dirty="0" smtClean="0"/>
              <a:t>In summary his theory stated that:</a:t>
            </a:r>
          </a:p>
          <a:p>
            <a:r>
              <a:rPr lang="en-TT" dirty="0" smtClean="0"/>
              <a:t>Elements consisted of tiny particles called atoms. </a:t>
            </a:r>
          </a:p>
          <a:p>
            <a:r>
              <a:rPr lang="en-TT" dirty="0" smtClean="0"/>
              <a:t>All atoms of an element were identical</a:t>
            </a:r>
          </a:p>
          <a:p>
            <a:r>
              <a:rPr lang="en-TT" dirty="0" smtClean="0"/>
              <a:t>All atoms in an element had the same mass</a:t>
            </a:r>
          </a:p>
          <a:p>
            <a:r>
              <a:rPr lang="en-TT" dirty="0" smtClean="0"/>
              <a:t>Atoms of each element were different from one another</a:t>
            </a:r>
          </a:p>
          <a:p>
            <a:r>
              <a:rPr lang="en-TT" dirty="0" smtClean="0"/>
              <a:t>Atoms of different elements have different masses</a:t>
            </a:r>
          </a:p>
          <a:p>
            <a:r>
              <a:rPr lang="en-TT" dirty="0" smtClean="0"/>
              <a:t>Compounds consisted of atoms of different elements combined together. Compounds are pure substances (remember they cannot be separated into elements by phase changes) because the atoms of different elements are bonded to one another somehow, perhaps by hooks, and are not easily separated from one another. </a:t>
            </a:r>
          </a:p>
          <a:p>
            <a:r>
              <a:rPr lang="en-TT" dirty="0" smtClean="0"/>
              <a:t>Compounds have constant composition because they contain a fixed ratio of atoms and each atom has its own characteristic weight, thus fixing the weight ratio of one element to the other. </a:t>
            </a:r>
          </a:p>
          <a:p>
            <a:r>
              <a:rPr lang="en-TT" dirty="0" smtClean="0"/>
              <a:t>Chemical reactions involved the rearrangement of combinations of those atoms.</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7</a:t>
            </a:fld>
            <a:endParaRPr lang="en-TT"/>
          </a:p>
        </p:txBody>
      </p:sp>
    </p:spTree>
    <p:extLst>
      <p:ext uri="{BB962C8B-B14F-4D97-AF65-F5344CB8AC3E}">
        <p14:creationId xmlns:p14="http://schemas.microsoft.com/office/powerpoint/2010/main" val="2929003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58</a:t>
            </a:fld>
            <a:endParaRPr lang="en-TT"/>
          </a:p>
        </p:txBody>
      </p:sp>
    </p:spTree>
    <p:extLst>
      <p:ext uri="{BB962C8B-B14F-4D97-AF65-F5344CB8AC3E}">
        <p14:creationId xmlns:p14="http://schemas.microsoft.com/office/powerpoint/2010/main" val="876258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59</a:t>
            </a:fld>
            <a:endParaRPr lang="en-TT"/>
          </a:p>
        </p:txBody>
      </p:sp>
    </p:spTree>
    <p:extLst>
      <p:ext uri="{BB962C8B-B14F-4D97-AF65-F5344CB8AC3E}">
        <p14:creationId xmlns:p14="http://schemas.microsoft.com/office/powerpoint/2010/main" val="103957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 </a:t>
            </a:r>
          </a:p>
          <a:p>
            <a:endParaRPr lang="en-TT" dirty="0" smtClean="0"/>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60</a:t>
            </a:fld>
            <a:endParaRPr lang="en-TT"/>
          </a:p>
        </p:txBody>
      </p:sp>
    </p:spTree>
    <p:extLst>
      <p:ext uri="{BB962C8B-B14F-4D97-AF65-F5344CB8AC3E}">
        <p14:creationId xmlns:p14="http://schemas.microsoft.com/office/powerpoint/2010/main" val="1342940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TT" dirty="0" smtClean="0"/>
              <a:t> </a:t>
            </a:r>
          </a:p>
          <a:p>
            <a:r>
              <a:rPr lang="en-TT" dirty="0" smtClean="0"/>
              <a:t>You may be surprised to know that isotopes are fairly common in nature. So for a given element such as carbon (symbol C), there are 2 stable isotopes C-12 and C-13. </a:t>
            </a:r>
          </a:p>
          <a:p>
            <a:r>
              <a:rPr lang="en-TT" dirty="0" smtClean="0"/>
              <a:t> </a:t>
            </a:r>
          </a:p>
          <a:p>
            <a:r>
              <a:rPr lang="en-TT" dirty="0" smtClean="0"/>
              <a:t>This notation (element symbol - mass number) tells us that these have different numbers of neutrons.</a:t>
            </a:r>
          </a:p>
          <a:p>
            <a:r>
              <a:rPr lang="en-TT" dirty="0" smtClean="0"/>
              <a:t> </a:t>
            </a:r>
          </a:p>
          <a:p>
            <a:r>
              <a:rPr lang="en-TT" b="1" dirty="0" smtClean="0"/>
              <a:t>Calculating Relative atomic masses of isotopes</a:t>
            </a:r>
            <a:endParaRPr lang="en-TT" dirty="0" smtClean="0"/>
          </a:p>
          <a:p>
            <a:r>
              <a:rPr lang="en-TT" dirty="0" smtClean="0"/>
              <a:t> </a:t>
            </a:r>
          </a:p>
          <a:p>
            <a:r>
              <a:rPr lang="en-TT" dirty="0" smtClean="0"/>
              <a:t>To determine relative atomic mass, we need to know the relative abundance of the atoms in nature.</a:t>
            </a:r>
          </a:p>
          <a:p>
            <a:r>
              <a:rPr lang="en-TT" dirty="0" smtClean="0"/>
              <a:t> </a:t>
            </a:r>
          </a:p>
          <a:p>
            <a:r>
              <a:rPr lang="en-TT" dirty="0" smtClean="0"/>
              <a:t>C-12 98.93%</a:t>
            </a:r>
          </a:p>
          <a:p>
            <a:r>
              <a:rPr lang="en-TT" dirty="0" smtClean="0"/>
              <a:t>C-13 1.07%</a:t>
            </a:r>
          </a:p>
          <a:p>
            <a:r>
              <a:rPr lang="en-TT" dirty="0" smtClean="0"/>
              <a:t> </a:t>
            </a:r>
          </a:p>
          <a:p>
            <a:r>
              <a:rPr lang="en-TT" dirty="0" smtClean="0"/>
              <a:t>So if we have a sample of 10,000 atoms, 98.93% of these atoms would be C-12 and 1.07% would be 1.07%.</a:t>
            </a:r>
          </a:p>
          <a:p>
            <a:r>
              <a:rPr lang="en-TT" dirty="0" smtClean="0"/>
              <a:t> </a:t>
            </a:r>
          </a:p>
          <a:p>
            <a:r>
              <a:rPr lang="en-TT" dirty="0" smtClean="0"/>
              <a:t>Therefore, in actual numbers, 9893 atoms in the sample would be C-12 and 107 would be C-13</a:t>
            </a:r>
          </a:p>
          <a:p>
            <a:r>
              <a:rPr lang="en-TT" dirty="0" smtClean="0"/>
              <a:t> </a:t>
            </a:r>
          </a:p>
          <a:p>
            <a:r>
              <a:rPr lang="en-TT" dirty="0" smtClean="0"/>
              <a:t>Since one C-12 atom has a mass of 12 μ, 9893 atoms would have a mass of 118,716 (9893 x12) μ.</a:t>
            </a:r>
          </a:p>
          <a:p>
            <a:r>
              <a:rPr lang="en-TT" dirty="0" smtClean="0"/>
              <a:t> </a:t>
            </a:r>
          </a:p>
          <a:p>
            <a:r>
              <a:rPr lang="en-TT" dirty="0" smtClean="0"/>
              <a:t>Since one C-13 atom has a mass of 13 μ, 107 atoms would have a mass of 1391 (107x13) μ </a:t>
            </a:r>
          </a:p>
          <a:p>
            <a:r>
              <a:rPr lang="en-TT" dirty="0" smtClean="0"/>
              <a:t> </a:t>
            </a:r>
          </a:p>
          <a:p>
            <a:r>
              <a:rPr lang="en-TT" dirty="0" smtClean="0"/>
              <a:t>The total mass of the sample would therefore be 120,107 (118,716 1391)μ</a:t>
            </a:r>
          </a:p>
          <a:p>
            <a:r>
              <a:rPr lang="en-TT" dirty="0" smtClean="0"/>
              <a:t> </a:t>
            </a:r>
          </a:p>
          <a:p>
            <a:r>
              <a:rPr lang="en-TT" dirty="0" smtClean="0"/>
              <a:t>Therefore the average mass of a carbon atom would be 12.01 (120,107÷10,000)μ</a:t>
            </a:r>
          </a:p>
          <a:p>
            <a:r>
              <a:rPr lang="en-TT" dirty="0" smtClean="0"/>
              <a:t> </a:t>
            </a:r>
          </a:p>
          <a:p>
            <a:r>
              <a:rPr lang="en-TT" dirty="0" smtClean="0"/>
              <a:t>In tabular form for easier reference</a:t>
            </a:r>
          </a:p>
          <a:p>
            <a:r>
              <a:rPr lang="en-TT" dirty="0" smtClean="0"/>
              <a:t> </a:t>
            </a:r>
          </a:p>
          <a:p>
            <a:r>
              <a:rPr lang="en-TT" dirty="0" smtClean="0"/>
              <a:t>Isotopes                                                  C-12            C-13</a:t>
            </a:r>
          </a:p>
          <a:p>
            <a:r>
              <a:rPr lang="en-TT" dirty="0" smtClean="0"/>
              <a:t> </a:t>
            </a:r>
          </a:p>
          <a:p>
            <a:r>
              <a:rPr lang="en-TT" dirty="0" smtClean="0"/>
              <a:t>% relative abundance                               98.93           1.07</a:t>
            </a:r>
          </a:p>
          <a:p>
            <a:r>
              <a:rPr lang="en-TT" dirty="0" smtClean="0"/>
              <a:t> </a:t>
            </a:r>
          </a:p>
          <a:p>
            <a:r>
              <a:rPr lang="en-TT" dirty="0" smtClean="0"/>
              <a:t>No. of atoms in 10,000 atom sample</a:t>
            </a:r>
          </a:p>
          <a:p>
            <a:r>
              <a:rPr lang="en-TT" dirty="0" smtClean="0"/>
              <a:t>(=% x total no. of atoms)                          9893            107</a:t>
            </a:r>
          </a:p>
          <a:p>
            <a:r>
              <a:rPr lang="en-TT" dirty="0" smtClean="0"/>
              <a:t> </a:t>
            </a:r>
          </a:p>
          <a:p>
            <a:r>
              <a:rPr lang="en-TT" dirty="0" smtClean="0"/>
              <a:t>Mass of atoms per isotope</a:t>
            </a:r>
          </a:p>
          <a:p>
            <a:r>
              <a:rPr lang="en-TT" dirty="0" smtClean="0"/>
              <a:t>(= No. of atoms x mass number)                118,716        1391</a:t>
            </a:r>
          </a:p>
          <a:p>
            <a:r>
              <a:rPr lang="en-TT" dirty="0" smtClean="0"/>
              <a:t> </a:t>
            </a:r>
          </a:p>
          <a:p>
            <a:r>
              <a:rPr lang="en-TT" dirty="0" smtClean="0"/>
              <a:t>Total Mass of sample</a:t>
            </a:r>
          </a:p>
          <a:p>
            <a:r>
              <a:rPr lang="en-TT" dirty="0" smtClean="0"/>
              <a:t>(= sum of masses of isotopes)                    120,107</a:t>
            </a:r>
          </a:p>
          <a:p>
            <a:r>
              <a:rPr lang="en-TT" dirty="0" smtClean="0"/>
              <a:t> </a:t>
            </a:r>
          </a:p>
          <a:p>
            <a:r>
              <a:rPr lang="en-TT" dirty="0" smtClean="0"/>
              <a:t>Average mass of 1 atom</a:t>
            </a:r>
          </a:p>
          <a:p>
            <a:r>
              <a:rPr lang="en-TT" dirty="0" smtClean="0"/>
              <a:t>(= total mass ÷ no. of atoms in sample)      12.01</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64</a:t>
            </a:fld>
            <a:endParaRPr lang="en-TT"/>
          </a:p>
        </p:txBody>
      </p:sp>
    </p:spTree>
    <p:extLst>
      <p:ext uri="{BB962C8B-B14F-4D97-AF65-F5344CB8AC3E}">
        <p14:creationId xmlns:p14="http://schemas.microsoft.com/office/powerpoint/2010/main" val="2076661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65</a:t>
            </a:fld>
            <a:endParaRPr lang="en-TT"/>
          </a:p>
        </p:txBody>
      </p:sp>
    </p:spTree>
    <p:extLst>
      <p:ext uri="{BB962C8B-B14F-4D97-AF65-F5344CB8AC3E}">
        <p14:creationId xmlns:p14="http://schemas.microsoft.com/office/powerpoint/2010/main" val="2293996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TT" dirty="0" smtClean="0"/>
              <a:t> </a:t>
            </a:r>
          </a:p>
          <a:p>
            <a:pPr algn="l">
              <a:buNone/>
            </a:pPr>
            <a:r>
              <a:rPr lang="en-TT" dirty="0" smtClean="0"/>
              <a:t> </a:t>
            </a:r>
          </a:p>
          <a:p>
            <a:pPr algn="l">
              <a:buNone/>
            </a:pPr>
            <a:r>
              <a:rPr lang="en-TT" dirty="0" smtClean="0"/>
              <a:t>The would therefore be</a:t>
            </a:r>
          </a:p>
          <a:p>
            <a:pPr algn="l">
              <a:buNone/>
            </a:pPr>
            <a:r>
              <a:rPr lang="en-TT" dirty="0" smtClean="0"/>
              <a:t> </a:t>
            </a:r>
          </a:p>
          <a:p>
            <a:pPr algn="l">
              <a:buNone/>
            </a:pPr>
            <a:r>
              <a:rPr lang="en-TT" dirty="0" smtClean="0"/>
              <a:t>Therefore the would be</a:t>
            </a:r>
          </a:p>
          <a:p>
            <a:pPr algn="l">
              <a:buNone/>
            </a:pPr>
            <a:r>
              <a:rPr lang="en-TT" dirty="0" smtClean="0"/>
              <a:t>, </a:t>
            </a:r>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66</a:t>
            </a:fld>
            <a:endParaRPr lang="en-TT"/>
          </a:p>
        </p:txBody>
      </p:sp>
    </p:spTree>
    <p:extLst>
      <p:ext uri="{BB962C8B-B14F-4D97-AF65-F5344CB8AC3E}">
        <p14:creationId xmlns:p14="http://schemas.microsoft.com/office/powerpoint/2010/main" val="1655408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smtClean="0"/>
          </a:p>
          <a:p>
            <a:endParaRPr lang="en-TT" dirty="0" smtClean="0"/>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67</a:t>
            </a:fld>
            <a:endParaRPr lang="en-TT"/>
          </a:p>
        </p:txBody>
      </p:sp>
    </p:spTree>
    <p:extLst>
      <p:ext uri="{BB962C8B-B14F-4D97-AF65-F5344CB8AC3E}">
        <p14:creationId xmlns:p14="http://schemas.microsoft.com/office/powerpoint/2010/main" val="1212468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69</a:t>
            </a:fld>
            <a:endParaRPr lang="en-TT"/>
          </a:p>
        </p:txBody>
      </p:sp>
    </p:spTree>
    <p:extLst>
      <p:ext uri="{BB962C8B-B14F-4D97-AF65-F5344CB8AC3E}">
        <p14:creationId xmlns:p14="http://schemas.microsoft.com/office/powerpoint/2010/main" val="4141945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70</a:t>
            </a:fld>
            <a:endParaRPr lang="en-TT"/>
          </a:p>
        </p:txBody>
      </p:sp>
    </p:spTree>
    <p:extLst>
      <p:ext uri="{BB962C8B-B14F-4D97-AF65-F5344CB8AC3E}">
        <p14:creationId xmlns:p14="http://schemas.microsoft.com/office/powerpoint/2010/main" val="4131451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74</a:t>
            </a:fld>
            <a:endParaRPr lang="en-TT"/>
          </a:p>
        </p:txBody>
      </p:sp>
    </p:spTree>
    <p:extLst>
      <p:ext uri="{BB962C8B-B14F-4D97-AF65-F5344CB8AC3E}">
        <p14:creationId xmlns:p14="http://schemas.microsoft.com/office/powerpoint/2010/main" val="80294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In the 1800's, Dalton built on Democritus' theory of atoms.</a:t>
            </a:r>
          </a:p>
          <a:p>
            <a:r>
              <a:rPr lang="en-TT" dirty="0" smtClean="0"/>
              <a:t> </a:t>
            </a:r>
          </a:p>
          <a:p>
            <a:endParaRPr lang="en-TT" dirty="0" smtClean="0"/>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9</a:t>
            </a:fld>
            <a:endParaRPr lang="en-TT"/>
          </a:p>
        </p:txBody>
      </p:sp>
    </p:spTree>
    <p:extLst>
      <p:ext uri="{BB962C8B-B14F-4D97-AF65-F5344CB8AC3E}">
        <p14:creationId xmlns:p14="http://schemas.microsoft.com/office/powerpoint/2010/main" val="3585574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75</a:t>
            </a:fld>
            <a:endParaRPr lang="en-TT"/>
          </a:p>
        </p:txBody>
      </p:sp>
    </p:spTree>
    <p:extLst>
      <p:ext uri="{BB962C8B-B14F-4D97-AF65-F5344CB8AC3E}">
        <p14:creationId xmlns:p14="http://schemas.microsoft.com/office/powerpoint/2010/main" val="1371687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80</a:t>
            </a:fld>
            <a:endParaRPr lang="en-TT"/>
          </a:p>
        </p:txBody>
      </p:sp>
    </p:spTree>
    <p:extLst>
      <p:ext uri="{BB962C8B-B14F-4D97-AF65-F5344CB8AC3E}">
        <p14:creationId xmlns:p14="http://schemas.microsoft.com/office/powerpoint/2010/main" val="326505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TT" sz="1200" dirty="0" smtClean="0"/>
          </a:p>
          <a:p>
            <a:endParaRPr lang="en-TT" dirty="0" smtClean="0"/>
          </a:p>
          <a:p>
            <a:r>
              <a:rPr lang="en-TT" dirty="0" smtClean="0"/>
              <a:t> </a:t>
            </a:r>
          </a:p>
          <a:p>
            <a:endParaRPr lang="en-TT" dirty="0" smtClean="0"/>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10</a:t>
            </a:fld>
            <a:endParaRPr lang="en-TT"/>
          </a:p>
        </p:txBody>
      </p:sp>
    </p:spTree>
    <p:extLst>
      <p:ext uri="{BB962C8B-B14F-4D97-AF65-F5344CB8AC3E}">
        <p14:creationId xmlns:p14="http://schemas.microsoft.com/office/powerpoint/2010/main" val="354070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 </a:t>
            </a:r>
          </a:p>
          <a:p>
            <a:r>
              <a:rPr lang="en-TT" dirty="0" smtClean="0"/>
              <a:t> </a:t>
            </a:r>
          </a:p>
        </p:txBody>
      </p:sp>
      <p:sp>
        <p:nvSpPr>
          <p:cNvPr id="4" name="Slide Number Placeholder 3"/>
          <p:cNvSpPr>
            <a:spLocks noGrp="1"/>
          </p:cNvSpPr>
          <p:nvPr>
            <p:ph type="sldNum" sz="quarter" idx="10"/>
          </p:nvPr>
        </p:nvSpPr>
        <p:spPr/>
        <p:txBody>
          <a:bodyPr/>
          <a:lstStyle/>
          <a:p>
            <a:fld id="{3A907B17-5F32-40A7-AE3F-20F5668E2807}" type="slidenum">
              <a:rPr lang="en-TT" smtClean="0"/>
              <a:pPr/>
              <a:t>11</a:t>
            </a:fld>
            <a:endParaRPr lang="en-TT"/>
          </a:p>
        </p:txBody>
      </p:sp>
    </p:spTree>
    <p:extLst>
      <p:ext uri="{BB962C8B-B14F-4D97-AF65-F5344CB8AC3E}">
        <p14:creationId xmlns:p14="http://schemas.microsoft.com/office/powerpoint/2010/main" val="69354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 </a:t>
            </a:r>
          </a:p>
          <a:p>
            <a:endParaRPr lang="en-TT" dirty="0" smtClean="0"/>
          </a:p>
          <a:p>
            <a:r>
              <a:rPr lang="en-TT" dirty="0" smtClean="0"/>
              <a:t>A </a:t>
            </a:r>
            <a:r>
              <a:rPr lang="en-TT" i="1" dirty="0" smtClean="0"/>
              <a:t>cathode ray</a:t>
            </a:r>
            <a:r>
              <a:rPr lang="en-TT" dirty="0" smtClean="0"/>
              <a:t> is simply an electron beam. The tube above has all the air vacuumed out so that the results of the experiment must be </a:t>
            </a:r>
            <a:r>
              <a:rPr lang="en-TT" dirty="0" err="1" smtClean="0"/>
              <a:t>becuase</a:t>
            </a:r>
            <a:r>
              <a:rPr lang="en-TT" dirty="0" smtClean="0"/>
              <a:t> of the cathode ray and nothing else. Assuming that you did not know that the electron beam was negatively charged, if you passed the beam through a negative field, and the beam is also negatively charged, then you expect some level of repulsion. Since the end point of the beam is visible (through the presence of phosphorescent paint at the end of the tube), the fact that the beam is deflected at an angle proved that the beam consisted of negatively charged particles. In subsequent experiments he determined the mass of these particles. These particles were </a:t>
            </a:r>
            <a:r>
              <a:rPr lang="en-TT" dirty="0" err="1" smtClean="0"/>
              <a:t>lated</a:t>
            </a:r>
            <a:r>
              <a:rPr lang="en-TT" dirty="0" smtClean="0"/>
              <a:t> said to be electrons.</a:t>
            </a:r>
          </a:p>
          <a:p>
            <a:endParaRPr lang="en-TT" dirty="0" smtClean="0"/>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12</a:t>
            </a:fld>
            <a:endParaRPr lang="en-TT"/>
          </a:p>
        </p:txBody>
      </p:sp>
    </p:spTree>
    <p:extLst>
      <p:ext uri="{BB962C8B-B14F-4D97-AF65-F5344CB8AC3E}">
        <p14:creationId xmlns:p14="http://schemas.microsoft.com/office/powerpoint/2010/main" val="309810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 </a:t>
            </a:r>
          </a:p>
          <a:p>
            <a:endParaRPr lang="en-TT" dirty="0" smtClean="0"/>
          </a:p>
          <a:p>
            <a:r>
              <a:rPr lang="en-TT" dirty="0" smtClean="0"/>
              <a:t>.</a:t>
            </a:r>
          </a:p>
          <a:p>
            <a:endParaRPr lang="en-TT" dirty="0" smtClean="0"/>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13</a:t>
            </a:fld>
            <a:endParaRPr lang="en-TT"/>
          </a:p>
        </p:txBody>
      </p:sp>
    </p:spTree>
    <p:extLst>
      <p:ext uri="{BB962C8B-B14F-4D97-AF65-F5344CB8AC3E}">
        <p14:creationId xmlns:p14="http://schemas.microsoft.com/office/powerpoint/2010/main" val="173706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TT" dirty="0" smtClean="0"/>
              <a:t> </a:t>
            </a:r>
          </a:p>
          <a:p>
            <a:r>
              <a:rPr lang="en-TT" b="1" i="1" dirty="0" smtClean="0"/>
              <a:t>Rutherford's gold foil experiment</a:t>
            </a:r>
            <a:endParaRPr lang="en-TT" dirty="0" smtClean="0"/>
          </a:p>
          <a:p>
            <a:r>
              <a:rPr lang="en-TT" dirty="0" smtClean="0"/>
              <a:t> </a:t>
            </a:r>
          </a:p>
          <a:p>
            <a:r>
              <a:rPr lang="en-TT" dirty="0" smtClean="0"/>
              <a:t>This link shows exactly what the experiment looks like.</a:t>
            </a:r>
          </a:p>
          <a:p>
            <a:r>
              <a:rPr lang="en-TT" dirty="0" smtClean="0"/>
              <a:t> </a:t>
            </a:r>
          </a:p>
          <a:p>
            <a:r>
              <a:rPr lang="en-TT" i="1" dirty="0" smtClean="0">
                <a:hlinkClick r:id="rId3" tooltip="Rutherford experiment"/>
              </a:rPr>
              <a:t>http://www.mhhe.com/physsci/chemistry/essentialchemistry/flash/ruther14.swf</a:t>
            </a:r>
            <a:endParaRPr lang="en-TT" dirty="0" smtClean="0"/>
          </a:p>
          <a:p>
            <a:r>
              <a:rPr lang="en-TT" dirty="0" smtClean="0"/>
              <a:t> </a:t>
            </a:r>
          </a:p>
          <a:p>
            <a:r>
              <a:rPr lang="en-TT" dirty="0" smtClean="0"/>
              <a:t> </a:t>
            </a:r>
          </a:p>
          <a:p>
            <a:r>
              <a:rPr lang="en-TT" dirty="0" smtClean="0"/>
              <a:t> </a:t>
            </a:r>
          </a:p>
          <a:p>
            <a:r>
              <a:rPr lang="en-TT" dirty="0" smtClean="0"/>
              <a:t>Source: http://www.physics.rutgers.edu/meis/Rutherford.htm</a:t>
            </a:r>
          </a:p>
          <a:p>
            <a:r>
              <a:rPr lang="en-TT" dirty="0" smtClean="0"/>
              <a:t> </a:t>
            </a:r>
          </a:p>
          <a:p>
            <a:r>
              <a:rPr lang="en-TT" u="none" dirty="0" smtClean="0">
                <a:solidFill>
                  <a:srgbClr val="002060"/>
                </a:solidFill>
                <a:hlinkClick r:id="rId4"/>
              </a:rPr>
              <a:t>In summary, Rutherford's experiment </a:t>
            </a:r>
            <a:endParaRPr lang="en-TT" u="none" dirty="0" smtClean="0">
              <a:solidFill>
                <a:srgbClr val="002060"/>
              </a:solidFill>
            </a:endParaRPr>
          </a:p>
          <a:p>
            <a:r>
              <a:rPr lang="en-TT" u="none" dirty="0" smtClean="0">
                <a:solidFill>
                  <a:srgbClr val="002060"/>
                </a:solidFill>
                <a:hlinkClick r:id="rId4"/>
              </a:rPr>
              <a:t>he </a:t>
            </a:r>
            <a:r>
              <a:rPr lang="en-TT" u="none" dirty="0" smtClean="0">
                <a:solidFill>
                  <a:srgbClr val="002060"/>
                </a:solidFill>
                <a:hlinkClick r:id="rId5" tooltip="Atomic orbital"/>
              </a:rPr>
              <a:t>electron clouds</a:t>
            </a:r>
            <a:r>
              <a:rPr lang="en-TT" u="none" dirty="0" smtClean="0">
                <a:solidFill>
                  <a:srgbClr val="002060"/>
                </a:solidFill>
                <a:hlinkClick r:id="rId4"/>
              </a:rPr>
              <a:t> of the atom do not influence </a:t>
            </a:r>
            <a:r>
              <a:rPr lang="en-TT" u="none" dirty="0" smtClean="0">
                <a:solidFill>
                  <a:srgbClr val="002060"/>
                </a:solidFill>
                <a:hlinkClick r:id="rId6" tooltip="Rutherford scattering"/>
              </a:rPr>
              <a:t>alpha particle scattering</a:t>
            </a:r>
            <a:r>
              <a:rPr lang="en-TT" u="none" dirty="0" smtClean="0">
                <a:solidFill>
                  <a:srgbClr val="002060"/>
                </a:solidFill>
                <a:hlinkClick r:id="rId4"/>
              </a:rPr>
              <a:t>. A large number of the atom's charges, up to a number equal to about half the atomic mass in hydrogen units, are concentrated in very small volume at the </a:t>
            </a:r>
            <a:r>
              <a:rPr lang="en-TT" u="none" dirty="0" err="1" smtClean="0">
                <a:solidFill>
                  <a:srgbClr val="002060"/>
                </a:solidFill>
                <a:hlinkClick r:id="rId4"/>
              </a:rPr>
              <a:t>center</a:t>
            </a:r>
            <a:r>
              <a:rPr lang="en-TT" u="none" dirty="0" smtClean="0">
                <a:solidFill>
                  <a:srgbClr val="002060"/>
                </a:solidFill>
                <a:hlinkClick r:id="rId4"/>
              </a:rPr>
              <a:t> of the atom. These are responsible for deflecting both alpha and </a:t>
            </a:r>
            <a:r>
              <a:rPr lang="en-TT" u="none" dirty="0" smtClean="0">
                <a:solidFill>
                  <a:srgbClr val="002060"/>
                </a:solidFill>
                <a:hlinkClick r:id="rId7" tooltip="Beta particle"/>
              </a:rPr>
              <a:t>beta</a:t>
            </a:r>
            <a:r>
              <a:rPr lang="en-TT" u="none" dirty="0" smtClean="0">
                <a:solidFill>
                  <a:srgbClr val="002060"/>
                </a:solidFill>
                <a:hlinkClick r:id="rId4"/>
              </a:rPr>
              <a:t> particles. The mass of heavy atoms such as gold is mostly concentrated in the central charge region, since calculations show it is not deflected or moved by the high speed alpha particles, which have very high </a:t>
            </a:r>
            <a:r>
              <a:rPr lang="en-TT" u="none" dirty="0" smtClean="0">
                <a:solidFill>
                  <a:srgbClr val="002060"/>
                </a:solidFill>
                <a:hlinkClick r:id="rId8" tooltip="Momentum"/>
              </a:rPr>
              <a:t>momentum</a:t>
            </a:r>
            <a:r>
              <a:rPr lang="en-TT" u="none" dirty="0" smtClean="0">
                <a:solidFill>
                  <a:srgbClr val="002060"/>
                </a:solidFill>
                <a:hlinkClick r:id="rId4"/>
              </a:rPr>
              <a:t> in comparison to electrons, but not with regard to a heavy atom as a whole.</a:t>
            </a:r>
            <a:r>
              <a:rPr lang="en-TT" u="none" dirty="0" smtClean="0">
                <a:solidFill>
                  <a:srgbClr val="002060"/>
                </a:solidFill>
              </a:rPr>
              <a:t> </a:t>
            </a:r>
          </a:p>
          <a:p>
            <a:r>
              <a:rPr lang="en-TT" dirty="0" smtClean="0"/>
              <a:t>Rutherford's new model for the atom, based on the experimental results, had a number of essential modern features, including a relatively high central charge concentrated into a very small volume in comparison to the rest of the atom and containing the bulk of the </a:t>
            </a:r>
            <a:r>
              <a:rPr lang="en-TT" dirty="0" smtClean="0">
                <a:hlinkClick r:id="rId9" tooltip="Atomic mass"/>
              </a:rPr>
              <a:t>atomic mass</a:t>
            </a:r>
            <a:r>
              <a:rPr lang="en-TT" dirty="0" smtClean="0"/>
              <a:t> (the </a:t>
            </a:r>
            <a:r>
              <a:rPr lang="en-TT" dirty="0" smtClean="0">
                <a:hlinkClick r:id="rId10" tooltip="Atomic nucleus"/>
              </a:rPr>
              <a:t>nucleus</a:t>
            </a:r>
            <a:r>
              <a:rPr lang="en-TT" dirty="0" smtClean="0"/>
              <a:t> of the atom), and a number of tiny </a:t>
            </a:r>
            <a:r>
              <a:rPr lang="en-TT" dirty="0" smtClean="0">
                <a:hlinkClick r:id="rId11" tooltip="Electrons"/>
              </a:rPr>
              <a:t>electrons</a:t>
            </a:r>
            <a:r>
              <a:rPr lang="en-TT" dirty="0" smtClean="0"/>
              <a:t> circling around the nucleus like planets around the sun.</a:t>
            </a:r>
          </a:p>
          <a:p>
            <a:r>
              <a:rPr lang="en-TT" dirty="0" smtClean="0"/>
              <a:t> </a:t>
            </a:r>
          </a:p>
          <a:p>
            <a:r>
              <a:rPr lang="en-TT" b="1" dirty="0" smtClean="0"/>
              <a:t>Rutherford or planetary model</a:t>
            </a:r>
            <a:endParaRPr lang="en-TT" dirty="0" smtClean="0"/>
          </a:p>
          <a:p>
            <a:endParaRPr lang="en-TT" dirty="0"/>
          </a:p>
        </p:txBody>
      </p:sp>
      <p:sp>
        <p:nvSpPr>
          <p:cNvPr id="4" name="Slide Number Placeholder 3"/>
          <p:cNvSpPr>
            <a:spLocks noGrp="1"/>
          </p:cNvSpPr>
          <p:nvPr>
            <p:ph type="sldNum" sz="quarter" idx="10"/>
          </p:nvPr>
        </p:nvSpPr>
        <p:spPr/>
        <p:txBody>
          <a:bodyPr/>
          <a:lstStyle/>
          <a:p>
            <a:fld id="{3A907B17-5F32-40A7-AE3F-20F5668E2807}" type="slidenum">
              <a:rPr lang="en-TT" smtClean="0"/>
              <a:pPr/>
              <a:t>16</a:t>
            </a:fld>
            <a:endParaRPr lang="en-TT"/>
          </a:p>
        </p:txBody>
      </p:sp>
    </p:spTree>
    <p:extLst>
      <p:ext uri="{BB962C8B-B14F-4D97-AF65-F5344CB8AC3E}">
        <p14:creationId xmlns:p14="http://schemas.microsoft.com/office/powerpoint/2010/main" val="2860850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6635" name="Picture 11" descr="scifair_front"/>
          <p:cNvPicPr>
            <a:picLocks noChangeAspect="1" noChangeArrowheads="1"/>
          </p:cNvPicPr>
          <p:nvPr userDrawn="1"/>
        </p:nvPicPr>
        <p:blipFill>
          <a:blip r:embed="rId2"/>
          <a:srcRect/>
          <a:stretch>
            <a:fillRect/>
          </a:stretch>
        </p:blipFill>
        <p:spPr bwMode="auto">
          <a:xfrm>
            <a:off x="-9525" y="-4763"/>
            <a:ext cx="9163050" cy="6867526"/>
          </a:xfrm>
          <a:prstGeom prst="rect">
            <a:avLst/>
          </a:prstGeom>
          <a:noFill/>
        </p:spPr>
      </p:pic>
      <p:sp>
        <p:nvSpPr>
          <p:cNvPr id="26626" name="Rectangle 2"/>
          <p:cNvSpPr>
            <a:spLocks noGrp="1" noChangeArrowheads="1"/>
          </p:cNvSpPr>
          <p:nvPr>
            <p:ph type="ctrTitle"/>
          </p:nvPr>
        </p:nvSpPr>
        <p:spPr>
          <a:xfrm>
            <a:off x="1905000" y="685800"/>
            <a:ext cx="6477000" cy="1752600"/>
          </a:xfrm>
        </p:spPr>
        <p:txBody>
          <a:bodyPr/>
          <a:lstStyle>
            <a:lvl1pPr algn="r">
              <a:defRPr sz="4400"/>
            </a:lvl1pPr>
          </a:lstStyle>
          <a:p>
            <a:r>
              <a:rPr lang="en-US" smtClean="0"/>
              <a:t>Click to edit Master title style</a:t>
            </a:r>
            <a:endParaRPr lang="en-TT"/>
          </a:p>
        </p:txBody>
      </p:sp>
      <p:sp>
        <p:nvSpPr>
          <p:cNvPr id="26627" name="Rectangle 3"/>
          <p:cNvSpPr>
            <a:spLocks noGrp="1" noChangeArrowheads="1"/>
          </p:cNvSpPr>
          <p:nvPr>
            <p:ph type="subTitle" idx="1"/>
          </p:nvPr>
        </p:nvSpPr>
        <p:spPr>
          <a:xfrm>
            <a:off x="1676400" y="2133600"/>
            <a:ext cx="6477000" cy="1981200"/>
          </a:xfrm>
        </p:spPr>
        <p:txBody>
          <a:bodyPr/>
          <a:lstStyle>
            <a:lvl1pPr marL="0" indent="0" algn="r">
              <a:buFont typeface="Wingdings" pitchFamily="2" charset="2"/>
              <a:buNone/>
              <a:defRPr sz="1400" i="1"/>
            </a:lvl1pPr>
          </a:lstStyle>
          <a:p>
            <a:r>
              <a:rPr lang="en-US" smtClean="0"/>
              <a:t>Click to edit Master subtitle style</a:t>
            </a:r>
            <a:endParaRPr lang="en-TT"/>
          </a:p>
        </p:txBody>
      </p:sp>
      <p:sp>
        <p:nvSpPr>
          <p:cNvPr id="26628" name="Rectangle 4"/>
          <p:cNvSpPr>
            <a:spLocks noGrp="1" noChangeArrowheads="1"/>
          </p:cNvSpPr>
          <p:nvPr>
            <p:ph type="dt" sz="half" idx="2"/>
          </p:nvPr>
        </p:nvSpPr>
        <p:spPr>
          <a:xfrm>
            <a:off x="7086600" y="6248400"/>
            <a:ext cx="1524000" cy="457200"/>
          </a:xfrm>
        </p:spPr>
        <p:txBody>
          <a:bodyPr/>
          <a:lstStyle>
            <a:lvl1pPr>
              <a:defRPr/>
            </a:lvl1pPr>
          </a:lstStyle>
          <a:p>
            <a:fld id="{813B0848-FBC1-47BE-ABBD-D47F06595097}" type="datetime1">
              <a:rPr lang="en-US" smtClean="0"/>
              <a:pPr/>
              <a:t>11/1/2015</a:t>
            </a:fld>
            <a:endParaRPr lang="en-TT"/>
          </a:p>
        </p:txBody>
      </p:sp>
      <p:sp>
        <p:nvSpPr>
          <p:cNvPr id="26629" name="Rectangle 5"/>
          <p:cNvSpPr>
            <a:spLocks noGrp="1" noChangeArrowheads="1"/>
          </p:cNvSpPr>
          <p:nvPr>
            <p:ph type="ftr" sz="quarter" idx="3"/>
          </p:nvPr>
        </p:nvSpPr>
        <p:spPr>
          <a:xfrm>
            <a:off x="3810000" y="6248400"/>
            <a:ext cx="2895600" cy="457200"/>
          </a:xfrm>
        </p:spPr>
        <p:txBody>
          <a:bodyPr/>
          <a:lstStyle>
            <a:lvl1pPr>
              <a:defRPr/>
            </a:lvl1pPr>
          </a:lstStyle>
          <a:p>
            <a:r>
              <a:rPr lang="en-TT" smtClean="0"/>
              <a:t>Atoms and The Periodic Table Prepared by JGL</a:t>
            </a:r>
            <a:endParaRPr lang="en-TT"/>
          </a:p>
        </p:txBody>
      </p:sp>
      <p:sp>
        <p:nvSpPr>
          <p:cNvPr id="26630" name="Rectangle 6"/>
          <p:cNvSpPr>
            <a:spLocks noGrp="1" noChangeArrowheads="1"/>
          </p:cNvSpPr>
          <p:nvPr>
            <p:ph type="sldNum" sz="quarter" idx="4"/>
          </p:nvPr>
        </p:nvSpPr>
        <p:spPr>
          <a:xfrm>
            <a:off x="2209800" y="6248400"/>
            <a:ext cx="1219200" cy="457200"/>
          </a:xfrm>
        </p:spPr>
        <p:txBody>
          <a:bodyPr/>
          <a:lstStyle>
            <a:lvl1pPr>
              <a:defRPr/>
            </a:lvl1pPr>
          </a:lstStyle>
          <a:p>
            <a:fld id="{08C90711-9382-4861-8BCE-2EE84270280C}" type="slidenum">
              <a:rPr lang="en-TT"/>
              <a:pPr/>
              <a:t>‹#›</a:t>
            </a:fld>
            <a:endParaRPr lang="en-TT"/>
          </a:p>
        </p:txBody>
      </p:sp>
      <p:sp>
        <p:nvSpPr>
          <p:cNvPr id="8" name="Action Button: Back or Previous 7">
            <a:hlinkClick r:id="" action="ppaction://hlinkshowjump?jump=previousslide" highlightClick="1">
              <a:snd r:embed="rId3" name="arrow.wav"/>
            </a:hlinkClick>
          </p:cNvPr>
          <p:cNvSpPr/>
          <p:nvPr userDrawn="1"/>
        </p:nvSpPr>
        <p:spPr bwMode="auto">
          <a:xfrm>
            <a:off x="2928926" y="6286520"/>
            <a:ext cx="500066" cy="357190"/>
          </a:xfrm>
          <a:prstGeom prst="actionButtonBackPreviou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9" name="Action Button: Forward or Next 8">
            <a:hlinkClick r:id="" action="ppaction://hlinkshowjump?jump=nextslide" highlightClick="1">
              <a:snd r:embed="rId3" name="arrow.wav"/>
            </a:hlinkClick>
          </p:cNvPr>
          <p:cNvSpPr/>
          <p:nvPr userDrawn="1"/>
        </p:nvSpPr>
        <p:spPr bwMode="auto">
          <a:xfrm>
            <a:off x="7072330" y="6286520"/>
            <a:ext cx="571504" cy="357190"/>
          </a:xfrm>
          <a:prstGeom prst="actionButtonForwardNex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lvl1pPr>
              <a:defRPr/>
            </a:lvl1pPr>
          </a:lstStyle>
          <a:p>
            <a:fld id="{EF6F834F-3BC7-4377-8BE1-247955B3BE24}" type="datetime1">
              <a:rPr lang="en-US" smtClean="0"/>
              <a:pPr/>
              <a:t>11/1/2015</a:t>
            </a:fld>
            <a:endParaRPr lang="en-TT"/>
          </a:p>
        </p:txBody>
      </p:sp>
      <p:sp>
        <p:nvSpPr>
          <p:cNvPr id="5" name="Footer Placeholder 4"/>
          <p:cNvSpPr>
            <a:spLocks noGrp="1"/>
          </p:cNvSpPr>
          <p:nvPr>
            <p:ph type="ftr" sz="quarter" idx="11"/>
          </p:nvPr>
        </p:nvSpPr>
        <p:spPr/>
        <p:txBody>
          <a:bodyPr/>
          <a:lstStyle>
            <a:lvl1pPr>
              <a:defRPr/>
            </a:lvl1p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lvl1pPr>
              <a:defRPr/>
            </a:lvl1pPr>
          </a:lstStyle>
          <a:p>
            <a:fld id="{3CAADC9B-A255-45D2-8F33-E08AD68AB6A9}" type="slidenum">
              <a:rPr lang="en-TT"/>
              <a:pPr/>
              <a:t>‹#›</a:t>
            </a:fld>
            <a:endParaRPr lang="en-T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181600"/>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0" y="838200"/>
            <a:ext cx="67056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lvl1pPr>
              <a:defRPr/>
            </a:lvl1pPr>
          </a:lstStyle>
          <a:p>
            <a:fld id="{DF19E2C8-3B46-4163-910F-32D2B172A0F2}" type="datetime1">
              <a:rPr lang="en-US" smtClean="0"/>
              <a:pPr/>
              <a:t>11/1/2015</a:t>
            </a:fld>
            <a:endParaRPr lang="en-TT"/>
          </a:p>
        </p:txBody>
      </p:sp>
      <p:sp>
        <p:nvSpPr>
          <p:cNvPr id="5" name="Footer Placeholder 4"/>
          <p:cNvSpPr>
            <a:spLocks noGrp="1"/>
          </p:cNvSpPr>
          <p:nvPr>
            <p:ph type="ftr" sz="quarter" idx="11"/>
          </p:nvPr>
        </p:nvSpPr>
        <p:spPr/>
        <p:txBody>
          <a:bodyPr/>
          <a:lstStyle>
            <a:lvl1pPr>
              <a:defRPr/>
            </a:lvl1p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lvl1pPr>
              <a:defRPr/>
            </a:lvl1pPr>
          </a:lstStyle>
          <a:p>
            <a:fld id="{6D1821F8-84BD-45DB-883F-B5FEAE0EE0E0}" type="slidenum">
              <a:rPr lang="en-TT"/>
              <a:pPr/>
              <a:t>‹#›</a:t>
            </a:fld>
            <a:endParaRPr lang="en-T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lvl1pPr>
              <a:defRPr/>
            </a:lvl1p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lvl1pPr>
              <a:defRPr/>
            </a:lvl1p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lvl1pPr>
              <a:defRPr/>
            </a:lvl1pPr>
          </a:lstStyle>
          <a:p>
            <a:fld id="{3010FBE0-A70E-41E2-A3FC-39A37474F2DD}" type="slidenum">
              <a:rPr lang="en-TT"/>
              <a:pPr/>
              <a:t>‹#›</a:t>
            </a:fld>
            <a:endParaRPr lang="en-T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C5A79F4-2DEF-460A-8C98-39CDC2438A03}" type="datetime1">
              <a:rPr lang="en-US" smtClean="0"/>
              <a:pPr/>
              <a:t>11/1/2015</a:t>
            </a:fld>
            <a:endParaRPr lang="en-TT"/>
          </a:p>
        </p:txBody>
      </p:sp>
      <p:sp>
        <p:nvSpPr>
          <p:cNvPr id="5" name="Footer Placeholder 4"/>
          <p:cNvSpPr>
            <a:spLocks noGrp="1"/>
          </p:cNvSpPr>
          <p:nvPr>
            <p:ph type="ftr" sz="quarter" idx="11"/>
          </p:nvPr>
        </p:nvSpPr>
        <p:spPr/>
        <p:txBody>
          <a:bodyPr/>
          <a:lstStyle>
            <a:lvl1pPr>
              <a:defRPr/>
            </a:lvl1p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lvl1pPr>
              <a:defRPr/>
            </a:lvl1pPr>
          </a:lstStyle>
          <a:p>
            <a:fld id="{E474D85C-5907-4A10-9B8A-B2B11FD0CB35}" type="slidenum">
              <a:rPr lang="en-TT"/>
              <a:pPr/>
              <a:t>‹#›</a:t>
            </a:fld>
            <a:endParaRPr lang="en-T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57200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lvl1pPr>
              <a:defRPr/>
            </a:lvl1p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p:txBody>
          <a:bodyPr/>
          <a:lstStyle>
            <a:lvl1pPr>
              <a:defRPr/>
            </a:lvl1p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lvl1pPr>
              <a:defRPr/>
            </a:lvl1pPr>
          </a:lstStyle>
          <a:p>
            <a:fld id="{3674ABF1-9395-4A9A-8B66-D4DA65D09C2F}" type="slidenum">
              <a:rPr lang="en-TT"/>
              <a:pPr/>
              <a:t>‹#›</a:t>
            </a:fld>
            <a:endParaRPr lang="en-T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lvl1pPr>
              <a:defRPr/>
            </a:lvl1pPr>
          </a:lstStyle>
          <a:p>
            <a:fld id="{AF5410EA-EB0F-4346-AAE7-90EF07A6CA2A}" type="datetime1">
              <a:rPr lang="en-US" smtClean="0"/>
              <a:pPr/>
              <a:t>11/1/2015</a:t>
            </a:fld>
            <a:endParaRPr lang="en-TT"/>
          </a:p>
        </p:txBody>
      </p:sp>
      <p:sp>
        <p:nvSpPr>
          <p:cNvPr id="8" name="Footer Placeholder 7"/>
          <p:cNvSpPr>
            <a:spLocks noGrp="1"/>
          </p:cNvSpPr>
          <p:nvPr>
            <p:ph type="ftr" sz="quarter" idx="11"/>
          </p:nvPr>
        </p:nvSpPr>
        <p:spPr/>
        <p:txBody>
          <a:bodyPr/>
          <a:lstStyle>
            <a:lvl1pPr>
              <a:defRPr/>
            </a:lvl1pPr>
          </a:lstStyle>
          <a:p>
            <a:r>
              <a:rPr lang="en-TT" smtClean="0"/>
              <a:t>Atoms and The Periodic Table Prepared by JGL</a:t>
            </a:r>
            <a:endParaRPr lang="en-TT"/>
          </a:p>
        </p:txBody>
      </p:sp>
      <p:sp>
        <p:nvSpPr>
          <p:cNvPr id="9" name="Slide Number Placeholder 8"/>
          <p:cNvSpPr>
            <a:spLocks noGrp="1"/>
          </p:cNvSpPr>
          <p:nvPr>
            <p:ph type="sldNum" sz="quarter" idx="12"/>
          </p:nvPr>
        </p:nvSpPr>
        <p:spPr/>
        <p:txBody>
          <a:bodyPr/>
          <a:lstStyle>
            <a:lvl1pPr>
              <a:defRPr/>
            </a:lvl1pPr>
          </a:lstStyle>
          <a:p>
            <a:fld id="{D7EC33D1-6275-42A3-B59D-15B38540FE87}" type="slidenum">
              <a:rPr lang="en-TT"/>
              <a:pPr/>
              <a:t>‹#›</a:t>
            </a:fld>
            <a:endParaRPr lang="en-T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lvl1pPr>
              <a:defRPr/>
            </a:lvl1pPr>
          </a:lstStyle>
          <a:p>
            <a:fld id="{9BC097F0-399B-4AEA-A429-6114F09904DE}" type="datetime1">
              <a:rPr lang="en-US" smtClean="0"/>
              <a:pPr/>
              <a:t>11/1/2015</a:t>
            </a:fld>
            <a:endParaRPr lang="en-TT"/>
          </a:p>
        </p:txBody>
      </p:sp>
      <p:sp>
        <p:nvSpPr>
          <p:cNvPr id="4" name="Footer Placeholder 3"/>
          <p:cNvSpPr>
            <a:spLocks noGrp="1"/>
          </p:cNvSpPr>
          <p:nvPr>
            <p:ph type="ftr" sz="quarter" idx="11"/>
          </p:nvPr>
        </p:nvSpPr>
        <p:spPr/>
        <p:txBody>
          <a:bodyPr/>
          <a:lstStyle>
            <a:lvl1pPr>
              <a:defRPr/>
            </a:lvl1pPr>
          </a:lstStyle>
          <a:p>
            <a:r>
              <a:rPr lang="en-TT" smtClean="0"/>
              <a:t>Atoms and The Periodic Table Prepared by JGL</a:t>
            </a:r>
            <a:endParaRPr lang="en-TT"/>
          </a:p>
        </p:txBody>
      </p:sp>
      <p:sp>
        <p:nvSpPr>
          <p:cNvPr id="5" name="Slide Number Placeholder 4"/>
          <p:cNvSpPr>
            <a:spLocks noGrp="1"/>
          </p:cNvSpPr>
          <p:nvPr>
            <p:ph type="sldNum" sz="quarter" idx="12"/>
          </p:nvPr>
        </p:nvSpPr>
        <p:spPr/>
        <p:txBody>
          <a:bodyPr/>
          <a:lstStyle>
            <a:lvl1pPr>
              <a:defRPr/>
            </a:lvl1pPr>
          </a:lstStyle>
          <a:p>
            <a:fld id="{C2DD0220-48A5-47FE-B931-6E7C05FC0DA5}" type="slidenum">
              <a:rPr lang="en-TT"/>
              <a:pPr/>
              <a:t>‹#›</a:t>
            </a:fld>
            <a:endParaRPr lang="en-T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3AAAA0D-7557-4D33-9B2A-9A6C66D7B750}" type="datetime1">
              <a:rPr lang="en-US" smtClean="0"/>
              <a:pPr/>
              <a:t>11/1/2015</a:t>
            </a:fld>
            <a:endParaRPr lang="en-TT"/>
          </a:p>
        </p:txBody>
      </p:sp>
      <p:sp>
        <p:nvSpPr>
          <p:cNvPr id="3" name="Footer Placeholder 2"/>
          <p:cNvSpPr>
            <a:spLocks noGrp="1"/>
          </p:cNvSpPr>
          <p:nvPr>
            <p:ph type="ftr" sz="quarter" idx="11"/>
          </p:nvPr>
        </p:nvSpPr>
        <p:spPr/>
        <p:txBody>
          <a:bodyPr/>
          <a:lstStyle>
            <a:lvl1pPr>
              <a:defRPr/>
            </a:lvl1pPr>
          </a:lstStyle>
          <a:p>
            <a:r>
              <a:rPr lang="en-TT" smtClean="0"/>
              <a:t>Atoms and The Periodic Table Prepared by JGL</a:t>
            </a:r>
            <a:endParaRPr lang="en-TT"/>
          </a:p>
        </p:txBody>
      </p:sp>
      <p:sp>
        <p:nvSpPr>
          <p:cNvPr id="4" name="Slide Number Placeholder 3"/>
          <p:cNvSpPr>
            <a:spLocks noGrp="1"/>
          </p:cNvSpPr>
          <p:nvPr>
            <p:ph type="sldNum" sz="quarter" idx="12"/>
          </p:nvPr>
        </p:nvSpPr>
        <p:spPr/>
        <p:txBody>
          <a:bodyPr/>
          <a:lstStyle>
            <a:lvl1pPr>
              <a:defRPr/>
            </a:lvl1pPr>
          </a:lstStyle>
          <a:p>
            <a:fld id="{F45DA52E-D027-4898-907C-135A95248755}" type="slidenum">
              <a:rPr lang="en-TT"/>
              <a:pPr/>
              <a:t>‹#›</a:t>
            </a:fld>
            <a:endParaRPr lang="en-T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C02DF57-B1F4-44E6-8404-3C9B35A7F52F}" type="datetime1">
              <a:rPr lang="en-US" smtClean="0"/>
              <a:pPr/>
              <a:t>11/1/2015</a:t>
            </a:fld>
            <a:endParaRPr lang="en-TT"/>
          </a:p>
        </p:txBody>
      </p:sp>
      <p:sp>
        <p:nvSpPr>
          <p:cNvPr id="6" name="Footer Placeholder 5"/>
          <p:cNvSpPr>
            <a:spLocks noGrp="1"/>
          </p:cNvSpPr>
          <p:nvPr>
            <p:ph type="ftr" sz="quarter" idx="11"/>
          </p:nvPr>
        </p:nvSpPr>
        <p:spPr/>
        <p:txBody>
          <a:bodyPr/>
          <a:lstStyle>
            <a:lvl1pPr>
              <a:defRPr/>
            </a:lvl1p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lvl1pPr>
              <a:defRPr/>
            </a:lvl1pPr>
          </a:lstStyle>
          <a:p>
            <a:fld id="{A167BBE7-0A86-4EBA-8E29-70681782EA52}" type="slidenum">
              <a:rPr lang="en-TT"/>
              <a:pPr/>
              <a:t>‹#›</a:t>
            </a:fld>
            <a:endParaRPr lang="en-T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FB34A5-264B-4A5A-BB9F-7EF5EF274CA7}" type="datetime1">
              <a:rPr lang="en-US" smtClean="0"/>
              <a:pPr/>
              <a:t>11/1/2015</a:t>
            </a:fld>
            <a:endParaRPr lang="en-TT"/>
          </a:p>
        </p:txBody>
      </p:sp>
      <p:sp>
        <p:nvSpPr>
          <p:cNvPr id="6" name="Footer Placeholder 5"/>
          <p:cNvSpPr>
            <a:spLocks noGrp="1"/>
          </p:cNvSpPr>
          <p:nvPr>
            <p:ph type="ftr" sz="quarter" idx="11"/>
          </p:nvPr>
        </p:nvSpPr>
        <p:spPr/>
        <p:txBody>
          <a:bodyPr/>
          <a:lstStyle>
            <a:lvl1pPr>
              <a:defRPr/>
            </a:lvl1p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lvl1pPr>
              <a:defRPr/>
            </a:lvl1pPr>
          </a:lstStyle>
          <a:p>
            <a:fld id="{48252AA2-CADB-40EE-A885-8922D55422C8}" type="slidenum">
              <a:rPr lang="en-TT"/>
              <a:pPr/>
              <a:t>‹#›</a:t>
            </a:fld>
            <a:endParaRPr lang="en-T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13" name="Picture 13" descr="scifair_INSIDE"/>
          <p:cNvPicPr>
            <a:picLocks noChangeAspect="1" noChangeArrowheads="1"/>
          </p:cNvPicPr>
          <p:nvPr/>
        </p:nvPicPr>
        <p:blipFill>
          <a:blip r:embed="rId13"/>
          <a:srcRect/>
          <a:stretch>
            <a:fillRect/>
          </a:stretch>
        </p:blipFill>
        <p:spPr bwMode="auto">
          <a:xfrm>
            <a:off x="-9525" y="-4763"/>
            <a:ext cx="9163050" cy="6867526"/>
          </a:xfrm>
          <a:prstGeom prst="rect">
            <a:avLst/>
          </a:prstGeom>
          <a:noFill/>
        </p:spPr>
      </p:pic>
      <p:sp>
        <p:nvSpPr>
          <p:cNvPr id="25602" name="Rectangle 2"/>
          <p:cNvSpPr>
            <a:spLocks noGrp="1" noChangeArrowheads="1"/>
          </p:cNvSpPr>
          <p:nvPr>
            <p:ph type="title"/>
          </p:nvPr>
        </p:nvSpPr>
        <p:spPr bwMode="auto">
          <a:xfrm>
            <a:off x="0" y="8382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TT" smtClean="0"/>
          </a:p>
        </p:txBody>
      </p:sp>
      <p:sp>
        <p:nvSpPr>
          <p:cNvPr id="25603" name="Rectangle 3"/>
          <p:cNvSpPr>
            <a:spLocks noGrp="1" noChangeArrowheads="1"/>
          </p:cNvSpPr>
          <p:nvPr>
            <p:ph type="body" idx="1"/>
          </p:nvPr>
        </p:nvSpPr>
        <p:spPr bwMode="auto">
          <a:xfrm>
            <a:off x="0" y="2667000"/>
            <a:ext cx="8991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smtClean="0"/>
          </a:p>
        </p:txBody>
      </p:sp>
      <p:sp>
        <p:nvSpPr>
          <p:cNvPr id="25604"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43F51A3B-72AB-4DBA-B286-F0B1C5E94970}" type="datetime1">
              <a:rPr lang="en-US" smtClean="0"/>
              <a:pPr/>
              <a:t>11/1/2015</a:t>
            </a:fld>
            <a:endParaRPr lang="en-TT"/>
          </a:p>
        </p:txBody>
      </p:sp>
      <p:sp>
        <p:nvSpPr>
          <p:cNvPr id="25605"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r>
              <a:rPr lang="en-TT" smtClean="0"/>
              <a:t>Atoms and The Periodic Table Prepared by JGL</a:t>
            </a:r>
            <a:endParaRPr lang="en-TT"/>
          </a:p>
        </p:txBody>
      </p:sp>
      <p:sp>
        <p:nvSpPr>
          <p:cNvPr id="25606"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9DD81EF8-5D92-4E20-A850-9CCE7724F541}" type="slidenum">
              <a:rPr lang="en-TT"/>
              <a:pPr/>
              <a:t>‹#›</a:t>
            </a:fld>
            <a:endParaRPr lang="en-TT"/>
          </a:p>
        </p:txBody>
      </p:sp>
      <p:sp>
        <p:nvSpPr>
          <p:cNvPr id="25615" name="Rectangle 15"/>
          <p:cNvSpPr>
            <a:spLocks noChangeArrowheads="1"/>
          </p:cNvSpPr>
          <p:nvPr/>
        </p:nvSpPr>
        <p:spPr bwMode="auto">
          <a:xfrm>
            <a:off x="1114425" y="1609725"/>
            <a:ext cx="6934200" cy="19050"/>
          </a:xfrm>
          <a:prstGeom prst="rect">
            <a:avLst/>
          </a:prstGeom>
          <a:solidFill>
            <a:srgbClr val="808080"/>
          </a:solidFill>
          <a:ln w="12700">
            <a:noFill/>
            <a:miter lim="800000"/>
            <a:headEnd type="none" w="sm" len="sm"/>
            <a:tailEnd type="none" w="sm" len="sm"/>
          </a:ln>
          <a:effectLst/>
        </p:spPr>
        <p:txBody>
          <a:bodyPr wrap="none" anchor="ctr"/>
          <a:lstStyle/>
          <a:p>
            <a:endParaRPr lang="en-TT"/>
          </a:p>
        </p:txBody>
      </p:sp>
      <p:sp>
        <p:nvSpPr>
          <p:cNvPr id="9" name="Action Button: Back or Previous 8">
            <a:hlinkClick r:id="" action="ppaction://hlinkshowjump?jump=previousslide" highlightClick="1">
              <a:snd r:embed="rId14" name="arrow.wav"/>
            </a:hlinkClick>
          </p:cNvPr>
          <p:cNvSpPr/>
          <p:nvPr userDrawn="1"/>
        </p:nvSpPr>
        <p:spPr bwMode="auto">
          <a:xfrm>
            <a:off x="2357422" y="6286520"/>
            <a:ext cx="500066" cy="357190"/>
          </a:xfrm>
          <a:prstGeom prst="actionButtonBackPreviou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0" name="Action Button: Forward or Next 9">
            <a:hlinkClick r:id="" action="ppaction://hlinkshowjump?jump=nextslide" highlightClick="1">
              <a:snd r:embed="rId14" name="arrow.wav"/>
            </a:hlinkClick>
          </p:cNvPr>
          <p:cNvSpPr/>
          <p:nvPr userDrawn="1"/>
        </p:nvSpPr>
        <p:spPr bwMode="auto">
          <a:xfrm>
            <a:off x="6643702" y="6286520"/>
            <a:ext cx="571504" cy="357190"/>
          </a:xfrm>
          <a:prstGeom prst="actionButtonForwardNex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1" name="Action Button: Home 10">
            <a:hlinkClick r:id="rId15" action="ppaction://hlinksldjump" highlightClick="1">
              <a:snd r:embed="rId14" name="arrow.wav"/>
            </a:hlinkClick>
          </p:cNvPr>
          <p:cNvSpPr/>
          <p:nvPr userDrawn="1"/>
        </p:nvSpPr>
        <p:spPr bwMode="auto">
          <a:xfrm>
            <a:off x="4572000" y="6429396"/>
            <a:ext cx="500066" cy="285752"/>
          </a:xfrm>
          <a:prstGeom prst="actionButtonHom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Verdana" pitchFamily="34" charset="0"/>
        </a:defRPr>
      </a:lvl2pPr>
      <a:lvl3pPr algn="ctr" rtl="0" eaLnBrk="1" fontAlgn="base" hangingPunct="1">
        <a:spcBef>
          <a:spcPct val="0"/>
        </a:spcBef>
        <a:spcAft>
          <a:spcPct val="0"/>
        </a:spcAft>
        <a:defRPr sz="3600">
          <a:solidFill>
            <a:schemeClr val="tx2"/>
          </a:solidFill>
          <a:latin typeface="Verdana" pitchFamily="34" charset="0"/>
        </a:defRPr>
      </a:lvl3pPr>
      <a:lvl4pPr algn="ctr" rtl="0" eaLnBrk="1" fontAlgn="base" hangingPunct="1">
        <a:spcBef>
          <a:spcPct val="0"/>
        </a:spcBef>
        <a:spcAft>
          <a:spcPct val="0"/>
        </a:spcAft>
        <a:defRPr sz="3600">
          <a:solidFill>
            <a:schemeClr val="tx2"/>
          </a:solidFill>
          <a:latin typeface="Verdana" pitchFamily="34" charset="0"/>
        </a:defRPr>
      </a:lvl4pPr>
      <a:lvl5pPr algn="ctr" rtl="0" eaLnBrk="1" fontAlgn="base" hangingPunct="1">
        <a:spcBef>
          <a:spcPct val="0"/>
        </a:spcBef>
        <a:spcAft>
          <a:spcPct val="0"/>
        </a:spcAft>
        <a:defRPr sz="3600">
          <a:solidFill>
            <a:schemeClr val="tx2"/>
          </a:solidFill>
          <a:latin typeface="Verdana" pitchFamily="34" charset="0"/>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ctr" rtl="0" eaLnBrk="1" fontAlgn="base" hangingPunct="1">
        <a:spcBef>
          <a:spcPct val="20000"/>
        </a:spcBef>
        <a:spcAft>
          <a:spcPct val="0"/>
        </a:spcAft>
        <a:buClr>
          <a:srgbClr val="5F5F5F"/>
        </a:buClr>
        <a:buFont typeface="Wingdings" pitchFamily="2" charset="2"/>
        <a:buChar char="§"/>
        <a:defRPr>
          <a:solidFill>
            <a:schemeClr val="tx2"/>
          </a:solidFill>
          <a:latin typeface="+mn-lt"/>
          <a:ea typeface="+mn-ea"/>
          <a:cs typeface="+mn-cs"/>
        </a:defRPr>
      </a:lvl1pPr>
      <a:lvl2pPr marL="742950" indent="-285750" algn="ctr" rtl="0" eaLnBrk="1" fontAlgn="base" hangingPunct="1">
        <a:spcBef>
          <a:spcPct val="20000"/>
        </a:spcBef>
        <a:spcAft>
          <a:spcPct val="0"/>
        </a:spcAft>
        <a:buClr>
          <a:srgbClr val="5F5F5F"/>
        </a:buClr>
        <a:buFont typeface="Wingdings" pitchFamily="2" charset="2"/>
        <a:buChar char="§"/>
        <a:defRPr sz="1700">
          <a:solidFill>
            <a:schemeClr val="tx2"/>
          </a:solidFill>
          <a:latin typeface="+mn-lt"/>
        </a:defRPr>
      </a:lvl2pPr>
      <a:lvl3pPr marL="1143000" indent="-228600" algn="ctr" rtl="0" eaLnBrk="1" fontAlgn="base" hangingPunct="1">
        <a:spcBef>
          <a:spcPct val="20000"/>
        </a:spcBef>
        <a:spcAft>
          <a:spcPct val="0"/>
        </a:spcAft>
        <a:buClr>
          <a:srgbClr val="5F5F5F"/>
        </a:buClr>
        <a:buFont typeface="Wingdings" pitchFamily="2" charset="2"/>
        <a:buChar char="§"/>
        <a:defRPr sz="1600">
          <a:solidFill>
            <a:schemeClr val="tx2"/>
          </a:solidFill>
          <a:latin typeface="+mn-lt"/>
        </a:defRPr>
      </a:lvl3pPr>
      <a:lvl4pPr marL="1600200" indent="-228600" algn="ctr" rtl="0" eaLnBrk="1" fontAlgn="base" hangingPunct="1">
        <a:spcBef>
          <a:spcPct val="20000"/>
        </a:spcBef>
        <a:spcAft>
          <a:spcPct val="0"/>
        </a:spcAft>
        <a:buClr>
          <a:srgbClr val="5F5F5F"/>
        </a:buClr>
        <a:buFont typeface="Wingdings" pitchFamily="2" charset="2"/>
        <a:buChar char="§"/>
        <a:defRPr sz="1500">
          <a:solidFill>
            <a:schemeClr val="tx2"/>
          </a:solidFill>
          <a:latin typeface="+mn-lt"/>
        </a:defRPr>
      </a:lvl4pPr>
      <a:lvl5pPr marL="20574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5pPr>
      <a:lvl6pPr marL="25146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6pPr>
      <a:lvl7pPr marL="29718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7pPr>
      <a:lvl8pPr marL="34290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8pPr>
      <a:lvl9pPr marL="38862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d/d9/JJ_Thomson_exp2.jp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d/d9/JJ_Thomson_exp2.jp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Plum_pudding_model"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slide" Target="slide24.xml"/><Relationship Id="rId7" Type="http://schemas.openxmlformats.org/officeDocument/2006/relationships/slide" Target="slide7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39.xml"/><Relationship Id="rId4" Type="http://schemas.openxmlformats.org/officeDocument/2006/relationships/slide" Target="slide35.xml"/><Relationship Id="rId9" Type="http://schemas.openxmlformats.org/officeDocument/2006/relationships/slide" Target="slide8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Bohr_model" TargetMode="External"/><Relationship Id="rId3" Type="http://schemas.openxmlformats.org/officeDocument/2006/relationships/hyperlink" Target="http://en.wikipedia.org/wiki/Hydrogen_atom" TargetMode="External"/><Relationship Id="rId7" Type="http://schemas.openxmlformats.org/officeDocument/2006/relationships/hyperlink" Target="http://en.wikipedia.org/wiki/Electromagnetic_energy"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en.wikipedia.org/wiki/Atomic_nucleus" TargetMode="External"/><Relationship Id="rId5" Type="http://schemas.openxmlformats.org/officeDocument/2006/relationships/hyperlink" Target="http://en.wikipedia.org/wiki/Atomic_shell" TargetMode="External"/><Relationship Id="rId4" Type="http://schemas.openxmlformats.org/officeDocument/2006/relationships/hyperlink" Target="http://en.wikipedia.org/wiki/Electron" TargetMode="External"/><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Theo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wikipedia.org/wiki/Atomic_theory" TargetMode="External"/><Relationship Id="rId5" Type="http://schemas.openxmlformats.org/officeDocument/2006/relationships/hyperlink" Target="http://en.wikipedia.org/wiki/Atom" TargetMode="External"/><Relationship Id="rId4" Type="http://schemas.openxmlformats.org/officeDocument/2006/relationships/hyperlink" Target="http://en.wikipedia.org/wiki/Matter"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wordiq.com/definition/Atom" TargetMode="External"/><Relationship Id="rId2" Type="http://schemas.openxmlformats.org/officeDocument/2006/relationships/hyperlink" Target="http://www.wordiq.com/definition/Electron" TargetMode="External"/><Relationship Id="rId1" Type="http://schemas.openxmlformats.org/officeDocument/2006/relationships/slideLayout" Target="../slideLayouts/slideLayout2.xml"/><Relationship Id="rId4" Type="http://schemas.openxmlformats.org/officeDocument/2006/relationships/hyperlink" Target="http://www.wordiq.com/definition/Molecul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pedia.org/wiki/Classical_element" TargetMode="Externa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Four_elements_representation.svg" TargetMode="External"/><Relationship Id="rId2" Type="http://schemas.openxmlformats.org/officeDocument/2006/relationships/hyperlink" Target="http://en.wikipedia.org/wiki/Classical_element" TargetMode="Externa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mhsweb.ci.manchester.ct.us/Library/webquests/atomicmodels.htm" TargetMode="Externa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0" y="838200"/>
            <a:ext cx="7924800" cy="1752600"/>
          </a:xfrm>
        </p:spPr>
        <p:txBody>
          <a:bodyPr/>
          <a:lstStyle/>
          <a:p>
            <a:r>
              <a:rPr lang="en-TT" sz="3500" dirty="0" smtClean="0"/>
              <a:t>Atoms and The Periodic Table</a:t>
            </a:r>
            <a:endParaRPr lang="en-TT" sz="3500" dirty="0"/>
          </a:p>
        </p:txBody>
      </p:sp>
      <p:sp>
        <p:nvSpPr>
          <p:cNvPr id="4101" name="Rectangle 5"/>
          <p:cNvSpPr>
            <a:spLocks noGrp="1" noChangeArrowheads="1"/>
          </p:cNvSpPr>
          <p:nvPr>
            <p:ph type="subTitle" idx="1"/>
          </p:nvPr>
        </p:nvSpPr>
        <p:spPr>
          <a:xfrm>
            <a:off x="1447800" y="2209800"/>
            <a:ext cx="6477000" cy="1981200"/>
          </a:xfrm>
        </p:spPr>
        <p:txBody>
          <a:bodyPr/>
          <a:lstStyle/>
          <a:p>
            <a:r>
              <a:rPr lang="en-TT" sz="1500" dirty="0" err="1" smtClean="0"/>
              <a:t>Janadi</a:t>
            </a:r>
            <a:r>
              <a:rPr lang="en-TT" sz="1500" dirty="0" smtClean="0"/>
              <a:t> Gonzalez-Lord</a:t>
            </a:r>
            <a:endParaRPr lang="en-TT" sz="15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rot="5400000">
            <a:off x="5370067" y="2804412"/>
            <a:ext cx="5666016" cy="914400"/>
          </a:xfrm>
        </p:spPr>
        <p:txBody>
          <a:bodyPr/>
          <a:lstStyle/>
          <a:p>
            <a:pPr>
              <a:defRPr/>
            </a:pPr>
            <a:r>
              <a:rPr lang="en-TT" dirty="0" smtClean="0"/>
              <a:t>Concept of compounds</a:t>
            </a:r>
            <a:r>
              <a:rPr lang="en-TT" dirty="0"/>
              <a:t/>
            </a:r>
            <a:br>
              <a:rPr lang="en-TT" dirty="0"/>
            </a:br>
            <a:endParaRPr lang="en-TT" dirty="0"/>
          </a:p>
        </p:txBody>
      </p:sp>
      <p:graphicFrame>
        <p:nvGraphicFramePr>
          <p:cNvPr id="8" name="Content Placeholder 7"/>
          <p:cNvGraphicFramePr>
            <a:graphicFrameLocks noGrp="1"/>
          </p:cNvGraphicFramePr>
          <p:nvPr>
            <p:ph sz="half" idx="2"/>
          </p:nvPr>
        </p:nvGraphicFramePr>
        <p:xfrm>
          <a:off x="357158" y="285728"/>
          <a:ext cx="7643866"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EF0BFF0-69A4-4AA3-9938-2F76E81EB6FA}" type="datetime1">
              <a:rPr lang="en-US" smtClean="0"/>
              <a:pPr/>
              <a:t>11/1/2015</a:t>
            </a:fld>
            <a:endParaRPr lang="en-TT"/>
          </a:p>
        </p:txBody>
      </p:sp>
      <p:sp>
        <p:nvSpPr>
          <p:cNvPr id="5" name="Slide Number Placeholder 4"/>
          <p:cNvSpPr>
            <a:spLocks noGrp="1"/>
          </p:cNvSpPr>
          <p:nvPr>
            <p:ph type="sldNum" sz="quarter" idx="12"/>
          </p:nvPr>
        </p:nvSpPr>
        <p:spPr/>
        <p:txBody>
          <a:bodyPr/>
          <a:lstStyle/>
          <a:p>
            <a:fld id="{3674ABF1-9395-4A9A-8B66-D4DA65D09C2F}" type="slidenum">
              <a:rPr lang="en-TT" smtClean="0"/>
              <a:pPr/>
              <a:t>10</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b="1" dirty="0" smtClean="0"/>
              <a:t>J.J. Thompson - electron</a:t>
            </a:r>
            <a:r>
              <a:rPr lang="en-TT" dirty="0" smtClean="0"/>
              <a:t/>
            </a:r>
            <a:br>
              <a:rPr lang="en-TT" dirty="0" smtClean="0"/>
            </a:br>
            <a:endParaRPr lang="en-TT" dirty="0"/>
          </a:p>
        </p:txBody>
      </p:sp>
      <p:sp>
        <p:nvSpPr>
          <p:cNvPr id="3" name="Content Placeholder 2"/>
          <p:cNvSpPr>
            <a:spLocks noGrp="1"/>
          </p:cNvSpPr>
          <p:nvPr>
            <p:ph sz="half" idx="1"/>
          </p:nvPr>
        </p:nvSpPr>
        <p:spPr>
          <a:xfrm>
            <a:off x="500034" y="1643050"/>
            <a:ext cx="4419600" cy="4429156"/>
          </a:xfrm>
        </p:spPr>
        <p:txBody>
          <a:bodyPr/>
          <a:lstStyle/>
          <a:p>
            <a:pPr>
              <a:buNone/>
            </a:pPr>
            <a:r>
              <a:rPr lang="en-TT" dirty="0" smtClean="0"/>
              <a:t>He proved that atoms are not indivisible. </a:t>
            </a:r>
          </a:p>
          <a:p>
            <a:pPr>
              <a:buNone/>
            </a:pPr>
            <a:endParaRPr lang="en-TT" dirty="0"/>
          </a:p>
          <a:p>
            <a:pPr>
              <a:buNone/>
            </a:pPr>
            <a:r>
              <a:rPr lang="en-TT" dirty="0" smtClean="0"/>
              <a:t>There are smaller , negatively charged particles within the atom known as </a:t>
            </a:r>
            <a:r>
              <a:rPr lang="en-TT" b="1" i="1" dirty="0" smtClean="0"/>
              <a:t>electrons.</a:t>
            </a:r>
          </a:p>
          <a:p>
            <a:pPr>
              <a:buNone/>
            </a:pPr>
            <a:endParaRPr lang="en-TT" b="1" i="1" dirty="0" smtClean="0"/>
          </a:p>
          <a:p>
            <a:pPr>
              <a:buNone/>
            </a:pPr>
            <a:r>
              <a:rPr lang="en-TT" dirty="0" smtClean="0"/>
              <a:t>Created Plum Pudding model of atom</a:t>
            </a:r>
          </a:p>
          <a:p>
            <a:pPr>
              <a:buNone/>
            </a:pPr>
            <a:endParaRPr lang="en-TT" dirty="0"/>
          </a:p>
        </p:txBody>
      </p:sp>
      <p:pic>
        <p:nvPicPr>
          <p:cNvPr id="45058" name="Picture 2"/>
          <p:cNvPicPr>
            <a:picLocks noGrp="1" noChangeAspect="1" noChangeArrowheads="1"/>
          </p:cNvPicPr>
          <p:nvPr>
            <p:ph sz="half" idx="2"/>
          </p:nvPr>
        </p:nvPicPr>
        <p:blipFill>
          <a:blip r:embed="rId3"/>
          <a:srcRect/>
          <a:stretch>
            <a:fillRect/>
          </a:stretch>
        </p:blipFill>
        <p:spPr bwMode="auto">
          <a:xfrm>
            <a:off x="5214942" y="1714488"/>
            <a:ext cx="2746447" cy="3167074"/>
          </a:xfrm>
          <a:prstGeom prst="rect">
            <a:avLst/>
          </a:prstGeom>
          <a:noFill/>
          <a:ln w="12700" cap="flat" cmpd="sng">
            <a:noFill/>
            <a:prstDash val="solid"/>
            <a:miter lim="800000"/>
            <a:headEnd type="none" w="sm" len="sm"/>
            <a:tailEnd type="none" w="sm" len="sm"/>
          </a:ln>
          <a:effectLst/>
        </p:spPr>
      </p:pic>
      <p:sp>
        <p:nvSpPr>
          <p:cNvPr id="6" name="TextBox 5"/>
          <p:cNvSpPr txBox="1"/>
          <p:nvPr/>
        </p:nvSpPr>
        <p:spPr>
          <a:xfrm>
            <a:off x="5214942" y="5000636"/>
            <a:ext cx="3143272" cy="1200329"/>
          </a:xfrm>
          <a:prstGeom prst="rect">
            <a:avLst/>
          </a:prstGeom>
          <a:noFill/>
        </p:spPr>
        <p:txBody>
          <a:bodyPr wrap="square" rtlCol="0">
            <a:spAutoFit/>
          </a:bodyPr>
          <a:lstStyle/>
          <a:p>
            <a:r>
              <a:rPr lang="en-TT" sz="2400" dirty="0" smtClean="0">
                <a:latin typeface="+mn-lt"/>
              </a:rPr>
              <a:t>He showed this via his CATHODE RAY TUBE EXPERIMENT</a:t>
            </a:r>
            <a:endParaRPr lang="en-TT" sz="2400" dirty="0">
              <a:latin typeface="+mn-lt"/>
            </a:endParaRPr>
          </a:p>
        </p:txBody>
      </p:sp>
      <p:sp>
        <p:nvSpPr>
          <p:cNvPr id="7" name="Date Placeholder 6"/>
          <p:cNvSpPr>
            <a:spLocks noGrp="1"/>
          </p:cNvSpPr>
          <p:nvPr>
            <p:ph type="dt" sz="half" idx="10"/>
          </p:nvPr>
        </p:nvSpPr>
        <p:spPr/>
        <p:txBody>
          <a:bodyPr/>
          <a:lstStyle/>
          <a:p>
            <a:fld id="{D08319F4-1ADA-4326-86D9-CBADEE7DC6F8}" type="datetime1">
              <a:rPr lang="en-US" smtClean="0"/>
              <a:pPr/>
              <a:t>11/1/2015</a:t>
            </a:fld>
            <a:endParaRPr lang="en-TT"/>
          </a:p>
        </p:txBody>
      </p:sp>
      <p:sp>
        <p:nvSpPr>
          <p:cNvPr id="8" name="Slide Number Placeholder 7"/>
          <p:cNvSpPr>
            <a:spLocks noGrp="1"/>
          </p:cNvSpPr>
          <p:nvPr>
            <p:ph type="sldNum" sz="quarter" idx="12"/>
          </p:nvPr>
        </p:nvSpPr>
        <p:spPr/>
        <p:txBody>
          <a:bodyPr/>
          <a:lstStyle/>
          <a:p>
            <a:fld id="{3674ABF1-9395-4A9A-8B66-D4DA65D09C2F}" type="slidenum">
              <a:rPr lang="en-TT" smtClean="0"/>
              <a:pPr/>
              <a:t>11</a:t>
            </a:fld>
            <a:endParaRPr lang="en-TT"/>
          </a:p>
        </p:txBody>
      </p:sp>
      <p:sp>
        <p:nvSpPr>
          <p:cNvPr id="9" name="Footer Placeholder 8"/>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b="1" dirty="0" smtClean="0"/>
              <a:t>Cathode Ray tube experiment</a:t>
            </a:r>
            <a:endParaRPr lang="en-TT" dirty="0"/>
          </a:p>
        </p:txBody>
      </p:sp>
      <p:sp>
        <p:nvSpPr>
          <p:cNvPr id="4" name="Content Placeholder 3"/>
          <p:cNvSpPr>
            <a:spLocks noGrp="1"/>
          </p:cNvSpPr>
          <p:nvPr>
            <p:ph sz="half" idx="2"/>
          </p:nvPr>
        </p:nvSpPr>
        <p:spPr>
          <a:xfrm>
            <a:off x="500034" y="3857628"/>
            <a:ext cx="7786742" cy="2709858"/>
          </a:xfrm>
        </p:spPr>
        <p:txBody>
          <a:bodyPr/>
          <a:lstStyle/>
          <a:p>
            <a:pPr algn="l">
              <a:buNone/>
            </a:pPr>
            <a:r>
              <a:rPr lang="en-TT" dirty="0" smtClean="0"/>
              <a:t>Thomson constructed a </a:t>
            </a:r>
            <a:r>
              <a:rPr lang="en-TT" b="1" dirty="0" smtClean="0"/>
              <a:t>cathode ray tube</a:t>
            </a:r>
            <a:r>
              <a:rPr lang="en-TT" dirty="0" smtClean="0"/>
              <a:t> with a practically perfect vacuum, and coated one end with phosphorescent paint. Thomson found that the rays did indeed bend under the influence of an electric field, in a direction indicating a negative charge.</a:t>
            </a:r>
          </a:p>
          <a:p>
            <a:pPr algn="l">
              <a:buNone/>
            </a:pPr>
            <a:endParaRPr lang="en-TT" dirty="0"/>
          </a:p>
        </p:txBody>
      </p:sp>
      <p:pic>
        <p:nvPicPr>
          <p:cNvPr id="47106" name="Picture 2" descr="File:JJ Thomson exp2.jpg">
            <a:hlinkClick r:id="rId3"/>
          </p:cNvPr>
          <p:cNvPicPr>
            <a:picLocks noGrp="1" noChangeAspect="1" noChangeArrowheads="1"/>
          </p:cNvPicPr>
          <p:nvPr>
            <p:ph sz="half" idx="1"/>
          </p:nvPr>
        </p:nvPicPr>
        <p:blipFill>
          <a:blip r:embed="rId4"/>
          <a:srcRect/>
          <a:stretch>
            <a:fillRect/>
          </a:stretch>
        </p:blipFill>
        <p:spPr bwMode="auto">
          <a:xfrm>
            <a:off x="1071538" y="1928802"/>
            <a:ext cx="3924300" cy="1181100"/>
          </a:xfrm>
          <a:prstGeom prst="rect">
            <a:avLst/>
          </a:prstGeom>
          <a:noFill/>
        </p:spPr>
      </p:pic>
      <p:sp>
        <p:nvSpPr>
          <p:cNvPr id="6" name="TextBox 5"/>
          <p:cNvSpPr txBox="1"/>
          <p:nvPr/>
        </p:nvSpPr>
        <p:spPr>
          <a:xfrm>
            <a:off x="5214942" y="2643182"/>
            <a:ext cx="3500462" cy="461665"/>
          </a:xfrm>
          <a:prstGeom prst="rect">
            <a:avLst/>
          </a:prstGeom>
          <a:noFill/>
        </p:spPr>
        <p:txBody>
          <a:bodyPr wrap="square" rtlCol="0">
            <a:spAutoFit/>
          </a:bodyPr>
          <a:lstStyle/>
          <a:p>
            <a:r>
              <a:rPr lang="en-TT" sz="1200" dirty="0" smtClean="0"/>
              <a:t>Source: http://en.wikipedia.org/wiki/J._J._Thomson</a:t>
            </a:r>
          </a:p>
        </p:txBody>
      </p:sp>
      <p:sp>
        <p:nvSpPr>
          <p:cNvPr id="7" name="Date Placeholder 6"/>
          <p:cNvSpPr>
            <a:spLocks noGrp="1"/>
          </p:cNvSpPr>
          <p:nvPr>
            <p:ph type="dt" sz="half" idx="10"/>
          </p:nvPr>
        </p:nvSpPr>
        <p:spPr/>
        <p:txBody>
          <a:bodyPr/>
          <a:lstStyle/>
          <a:p>
            <a:fld id="{C3F00B25-5676-4460-80E3-CE9D6C2C33F8}" type="datetime1">
              <a:rPr lang="en-US" smtClean="0"/>
              <a:pPr/>
              <a:t>11/1/2015</a:t>
            </a:fld>
            <a:endParaRPr lang="en-TT"/>
          </a:p>
        </p:txBody>
      </p:sp>
      <p:sp>
        <p:nvSpPr>
          <p:cNvPr id="8" name="Slide Number Placeholder 7"/>
          <p:cNvSpPr>
            <a:spLocks noGrp="1"/>
          </p:cNvSpPr>
          <p:nvPr>
            <p:ph type="sldNum" sz="quarter" idx="12"/>
          </p:nvPr>
        </p:nvSpPr>
        <p:spPr/>
        <p:txBody>
          <a:bodyPr/>
          <a:lstStyle/>
          <a:p>
            <a:fld id="{3674ABF1-9395-4A9A-8B66-D4DA65D09C2F}" type="slidenum">
              <a:rPr lang="en-TT" smtClean="0"/>
              <a:pPr/>
              <a:t>12</a:t>
            </a:fld>
            <a:endParaRPr lang="en-TT"/>
          </a:p>
        </p:txBody>
      </p:sp>
      <p:sp>
        <p:nvSpPr>
          <p:cNvPr id="9" name="Footer Placeholder 8"/>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across)">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7106"/>
                                        </p:tgtEl>
                                        <p:attrNameLst>
                                          <p:attrName>style.visibility</p:attrName>
                                        </p:attrNameLst>
                                      </p:cBhvr>
                                      <p:to>
                                        <p:strVal val="visible"/>
                                      </p:to>
                                    </p:set>
                                    <p:anim calcmode="lin" valueType="num">
                                      <p:cBhvr additive="base">
                                        <p:cTn id="16" dur="500" fill="hold"/>
                                        <p:tgtEl>
                                          <p:spTgt spid="47106"/>
                                        </p:tgtEl>
                                        <p:attrNameLst>
                                          <p:attrName>ppt_x</p:attrName>
                                        </p:attrNameLst>
                                      </p:cBhvr>
                                      <p:tavLst>
                                        <p:tav tm="0">
                                          <p:val>
                                            <p:strVal val="#ppt_x"/>
                                          </p:val>
                                        </p:tav>
                                        <p:tav tm="100000">
                                          <p:val>
                                            <p:strVal val="#ppt_x"/>
                                          </p:val>
                                        </p:tav>
                                      </p:tavLst>
                                    </p:anim>
                                    <p:anim calcmode="lin" valueType="num">
                                      <p:cBhvr additive="base">
                                        <p:cTn id="17"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b="1" dirty="0" smtClean="0"/>
              <a:t>What is A Cathode Ray ?</a:t>
            </a:r>
            <a:endParaRPr lang="en-TT" dirty="0"/>
          </a:p>
        </p:txBody>
      </p:sp>
      <p:sp>
        <p:nvSpPr>
          <p:cNvPr id="4" name="Content Placeholder 3"/>
          <p:cNvSpPr>
            <a:spLocks noGrp="1"/>
          </p:cNvSpPr>
          <p:nvPr>
            <p:ph sz="half" idx="2"/>
          </p:nvPr>
        </p:nvSpPr>
        <p:spPr>
          <a:xfrm>
            <a:off x="-3143304" y="3214686"/>
            <a:ext cx="7786742" cy="2709858"/>
          </a:xfrm>
        </p:spPr>
        <p:txBody>
          <a:bodyPr/>
          <a:lstStyle/>
          <a:p>
            <a:pPr algn="l">
              <a:buNone/>
            </a:pPr>
            <a:r>
              <a:rPr lang="en-TT" dirty="0" smtClean="0"/>
              <a:t> </a:t>
            </a:r>
            <a:endParaRPr lang="en-TT" dirty="0"/>
          </a:p>
        </p:txBody>
      </p:sp>
      <p:pic>
        <p:nvPicPr>
          <p:cNvPr id="47106" name="Picture 2" descr="File:JJ Thomson exp2.jpg">
            <a:hlinkClick r:id="rId3"/>
          </p:cNvPr>
          <p:cNvPicPr>
            <a:picLocks noGrp="1" noChangeAspect="1" noChangeArrowheads="1"/>
          </p:cNvPicPr>
          <p:nvPr>
            <p:ph sz="half" idx="1"/>
          </p:nvPr>
        </p:nvPicPr>
        <p:blipFill>
          <a:blip r:embed="rId4"/>
          <a:srcRect/>
          <a:stretch>
            <a:fillRect/>
          </a:stretch>
        </p:blipFill>
        <p:spPr bwMode="auto">
          <a:xfrm>
            <a:off x="1071538" y="1928802"/>
            <a:ext cx="3924300" cy="1181100"/>
          </a:xfrm>
          <a:prstGeom prst="rect">
            <a:avLst/>
          </a:prstGeom>
          <a:noFill/>
        </p:spPr>
      </p:pic>
      <p:sp>
        <p:nvSpPr>
          <p:cNvPr id="7" name="Line Callout 1 6"/>
          <p:cNvSpPr/>
          <p:nvPr/>
        </p:nvSpPr>
        <p:spPr bwMode="auto">
          <a:xfrm>
            <a:off x="5357818" y="1785926"/>
            <a:ext cx="3429024" cy="1143008"/>
          </a:xfrm>
          <a:prstGeom prst="borderCallout1">
            <a:avLst>
              <a:gd name="adj1" fmla="val 18750"/>
              <a:gd name="adj2" fmla="val -8333"/>
              <a:gd name="adj3" fmla="val 60776"/>
              <a:gd name="adj4" fmla="val -3459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sz="1600" dirty="0" smtClean="0"/>
              <a:t>The tube above has all the air vacuumed out so that the results of the experiment must be because of the cathode ray and nothing else.</a:t>
            </a:r>
            <a:endParaRPr kumimoji="0" lang="en-TT" sz="2000" b="0" i="0" u="none" strike="noStrike" cap="none" normalizeH="0" baseline="0" dirty="0" smtClean="0">
              <a:ln>
                <a:noFill/>
              </a:ln>
              <a:solidFill>
                <a:schemeClr val="tx1"/>
              </a:solidFill>
              <a:effectLst/>
              <a:latin typeface="Arial" charset="0"/>
              <a:cs typeface="Times New Roman" pitchFamily="18" charset="0"/>
            </a:endParaRPr>
          </a:p>
        </p:txBody>
      </p:sp>
      <p:sp>
        <p:nvSpPr>
          <p:cNvPr id="8" name="Line Callout 1 7"/>
          <p:cNvSpPr/>
          <p:nvPr/>
        </p:nvSpPr>
        <p:spPr bwMode="auto">
          <a:xfrm>
            <a:off x="214282" y="4000504"/>
            <a:ext cx="2286016" cy="928694"/>
          </a:xfrm>
          <a:prstGeom prst="borderCallout1">
            <a:avLst>
              <a:gd name="adj1" fmla="val -152262"/>
              <a:gd name="adj2" fmla="val 128509"/>
              <a:gd name="adj3" fmla="val 5402"/>
              <a:gd name="adj4" fmla="val 4938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A </a:t>
            </a:r>
            <a:r>
              <a:rPr lang="en-TT" i="1" dirty="0" smtClean="0"/>
              <a:t>cathode ray</a:t>
            </a:r>
            <a:r>
              <a:rPr lang="en-TT" dirty="0" smtClean="0"/>
              <a:t> is simply an electron beam. </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9" name="Line Callout 1 8"/>
          <p:cNvSpPr/>
          <p:nvPr/>
        </p:nvSpPr>
        <p:spPr bwMode="auto">
          <a:xfrm>
            <a:off x="4643438" y="3286124"/>
            <a:ext cx="4214842" cy="1785950"/>
          </a:xfrm>
          <a:prstGeom prst="borderCallout1">
            <a:avLst>
              <a:gd name="adj1" fmla="val 18750"/>
              <a:gd name="adj2" fmla="val -8333"/>
              <a:gd name="adj3" fmla="val -35874"/>
              <a:gd name="adj4" fmla="val -25496"/>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Assuming that you did not know that the electron beam was negatively charged, if you passed the beam through a negative field, and the beam is also negatively charged, then you expect some level of repulsion.</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10" name="Line Callout 1 9"/>
          <p:cNvSpPr/>
          <p:nvPr/>
        </p:nvSpPr>
        <p:spPr bwMode="auto">
          <a:xfrm>
            <a:off x="285720" y="5214950"/>
            <a:ext cx="8572560" cy="1000132"/>
          </a:xfrm>
          <a:prstGeom prst="borderCallout1">
            <a:avLst>
              <a:gd name="adj1" fmla="val -267614"/>
              <a:gd name="adj2" fmla="val 50950"/>
              <a:gd name="adj3" fmla="val -802"/>
              <a:gd name="adj4" fmla="val 4813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Since the end point of the beam is visible (through the presence of phosphorescent paint at the end of the tube), the fact that the beam is deflected at an angle proved that the beam consisted of negatively charged particles.</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11" name="Date Placeholder 10"/>
          <p:cNvSpPr>
            <a:spLocks noGrp="1"/>
          </p:cNvSpPr>
          <p:nvPr>
            <p:ph type="dt" sz="half" idx="10"/>
          </p:nvPr>
        </p:nvSpPr>
        <p:spPr/>
        <p:txBody>
          <a:bodyPr/>
          <a:lstStyle/>
          <a:p>
            <a:fld id="{AA637359-854C-4677-BFB0-55B9E4B0F692}" type="datetime1">
              <a:rPr lang="en-US" smtClean="0"/>
              <a:pPr/>
              <a:t>11/1/2015</a:t>
            </a:fld>
            <a:endParaRPr lang="en-TT"/>
          </a:p>
        </p:txBody>
      </p:sp>
      <p:sp>
        <p:nvSpPr>
          <p:cNvPr id="12" name="Slide Number Placeholder 11"/>
          <p:cNvSpPr>
            <a:spLocks noGrp="1"/>
          </p:cNvSpPr>
          <p:nvPr>
            <p:ph type="sldNum" sz="quarter" idx="12"/>
          </p:nvPr>
        </p:nvSpPr>
        <p:spPr/>
        <p:txBody>
          <a:bodyPr/>
          <a:lstStyle/>
          <a:p>
            <a:fld id="{3674ABF1-9395-4A9A-8B66-D4DA65D09C2F}" type="slidenum">
              <a:rPr lang="en-TT" smtClean="0"/>
              <a:pPr/>
              <a:t>13</a:t>
            </a:fld>
            <a:endParaRPr lang="en-TT"/>
          </a:p>
        </p:txBody>
      </p:sp>
      <p:sp>
        <p:nvSpPr>
          <p:cNvPr id="13" name="Footer Placeholder 12"/>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7106"/>
                                        </p:tgtEl>
                                        <p:attrNameLst>
                                          <p:attrName>style.visibility</p:attrName>
                                        </p:attrNameLst>
                                      </p:cBhvr>
                                      <p:to>
                                        <p:strVal val="visible"/>
                                      </p:to>
                                    </p:set>
                                    <p:anim calcmode="lin" valueType="num">
                                      <p:cBhvr additive="base">
                                        <p:cTn id="11" dur="500" fill="hold"/>
                                        <p:tgtEl>
                                          <p:spTgt spid="47106"/>
                                        </p:tgtEl>
                                        <p:attrNameLst>
                                          <p:attrName>ppt_x</p:attrName>
                                        </p:attrNameLst>
                                      </p:cBhvr>
                                      <p:tavLst>
                                        <p:tav tm="0">
                                          <p:val>
                                            <p:strVal val="#ppt_x"/>
                                          </p:val>
                                        </p:tav>
                                        <p:tav tm="100000">
                                          <p:val>
                                            <p:strVal val="#ppt_x"/>
                                          </p:val>
                                        </p:tav>
                                      </p:tavLst>
                                    </p:anim>
                                    <p:anim calcmode="lin" valueType="num">
                                      <p:cBhvr additive="base">
                                        <p:cTn id="12"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Electrons</a:t>
            </a:r>
            <a:endParaRPr lang="en-TT" dirty="0"/>
          </a:p>
        </p:txBody>
      </p:sp>
      <p:sp>
        <p:nvSpPr>
          <p:cNvPr id="4" name="Text Placeholder 3"/>
          <p:cNvSpPr>
            <a:spLocks noGrp="1"/>
          </p:cNvSpPr>
          <p:nvPr>
            <p:ph type="body" sz="half" idx="2"/>
          </p:nvPr>
        </p:nvSpPr>
        <p:spPr/>
        <p:txBody>
          <a:bodyPr/>
          <a:lstStyle/>
          <a:p>
            <a:r>
              <a:rPr lang="en-TT" dirty="0" smtClean="0"/>
              <a:t>In subsequent experiments he determined the mass of these particles. These particles were </a:t>
            </a:r>
            <a:r>
              <a:rPr lang="en-TT" dirty="0" err="1" smtClean="0"/>
              <a:t>lated</a:t>
            </a:r>
            <a:r>
              <a:rPr lang="en-TT" dirty="0" smtClean="0"/>
              <a:t> said to be electrons</a:t>
            </a:r>
            <a:endParaRPr lang="en-TT" dirty="0"/>
          </a:p>
        </p:txBody>
      </p:sp>
      <p:pic>
        <p:nvPicPr>
          <p:cNvPr id="55300" name="Picture 4"/>
          <p:cNvPicPr>
            <a:picLocks noGrp="1" noChangeAspect="1" noChangeArrowheads="1"/>
          </p:cNvPicPr>
          <p:nvPr>
            <p:ph type="pic" idx="1"/>
          </p:nvPr>
        </p:nvPicPr>
        <p:blipFill>
          <a:blip r:embed="rId2"/>
          <a:srcRect t="11592" b="11592"/>
          <a:stretch>
            <a:fillRect/>
          </a:stretch>
        </p:blipFill>
        <p:spPr bwMode="auto">
          <a:xfrm>
            <a:off x="2286000" y="982663"/>
            <a:ext cx="4992688" cy="3744912"/>
          </a:xfrm>
          <a:prstGeom prst="rect">
            <a:avLst/>
          </a:prstGeom>
          <a:noFill/>
          <a:ln w="12700" cap="flat" cmpd="sng">
            <a:noFill/>
            <a:prstDash val="solid"/>
            <a:miter lim="800000"/>
            <a:headEnd type="none" w="sm" len="sm"/>
            <a:tailEnd type="none" w="sm" len="sm"/>
          </a:ln>
          <a:effectLst/>
        </p:spPr>
      </p:pic>
      <p:sp>
        <p:nvSpPr>
          <p:cNvPr id="5" name="Date Placeholder 4"/>
          <p:cNvSpPr>
            <a:spLocks noGrp="1"/>
          </p:cNvSpPr>
          <p:nvPr>
            <p:ph type="dt" sz="half" idx="10"/>
          </p:nvPr>
        </p:nvSpPr>
        <p:spPr/>
        <p:txBody>
          <a:bodyPr/>
          <a:lstStyle/>
          <a:p>
            <a:fld id="{B8B9CA80-040D-4C3F-80C7-36F48A4C58D9}" type="datetime1">
              <a:rPr lang="en-US" smtClean="0"/>
              <a:pPr/>
              <a:t>11/1/2015</a:t>
            </a:fld>
            <a:endParaRPr lang="en-TT"/>
          </a:p>
        </p:txBody>
      </p:sp>
      <p:sp>
        <p:nvSpPr>
          <p:cNvPr id="6" name="Slide Number Placeholder 5"/>
          <p:cNvSpPr>
            <a:spLocks noGrp="1"/>
          </p:cNvSpPr>
          <p:nvPr>
            <p:ph type="sldNum" sz="quarter" idx="12"/>
          </p:nvPr>
        </p:nvSpPr>
        <p:spPr/>
        <p:txBody>
          <a:bodyPr/>
          <a:lstStyle/>
          <a:p>
            <a:fld id="{48252AA2-CADB-40EE-A885-8922D55422C8}" type="slidenum">
              <a:rPr lang="en-TT" smtClean="0"/>
              <a:pPr/>
              <a:t>14</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4643446"/>
            <a:ext cx="5486400" cy="566738"/>
          </a:xfrm>
        </p:spPr>
        <p:txBody>
          <a:bodyPr/>
          <a:lstStyle/>
          <a:p>
            <a:r>
              <a:rPr lang="en-TT" dirty="0"/>
              <a:t>Plum </a:t>
            </a:r>
            <a:r>
              <a:rPr lang="en-TT" dirty="0" smtClean="0"/>
              <a:t>Pudding Model</a:t>
            </a:r>
            <a:endParaRPr lang="en-TT" dirty="0"/>
          </a:p>
        </p:txBody>
      </p:sp>
      <p:sp>
        <p:nvSpPr>
          <p:cNvPr id="4" name="Text Placeholder 3"/>
          <p:cNvSpPr>
            <a:spLocks noGrp="1"/>
          </p:cNvSpPr>
          <p:nvPr>
            <p:ph type="body" sz="half" idx="2"/>
          </p:nvPr>
        </p:nvSpPr>
        <p:spPr>
          <a:xfrm>
            <a:off x="1785918" y="4929198"/>
            <a:ext cx="5486400" cy="804862"/>
          </a:xfrm>
        </p:spPr>
        <p:txBody>
          <a:bodyPr/>
          <a:lstStyle/>
          <a:p>
            <a:r>
              <a:rPr lang="en-TT" dirty="0" smtClean="0"/>
              <a:t> </a:t>
            </a:r>
          </a:p>
          <a:p>
            <a:r>
              <a:rPr lang="en-TT" dirty="0" smtClean="0"/>
              <a:t>A schematic representation of the plum pudding model of the atom. In Thomson's mathematical model the "corpuscles" (or modern electrons) were arranged non-randomly, in rotating rings.</a:t>
            </a:r>
          </a:p>
          <a:p>
            <a:r>
              <a:rPr lang="en-TT" i="1" dirty="0" smtClean="0"/>
              <a:t>Source: </a:t>
            </a:r>
            <a:r>
              <a:rPr lang="en-TT" i="1" dirty="0" smtClean="0">
                <a:hlinkClick r:id="rId2"/>
              </a:rPr>
              <a:t>http://en.wikipedia.org/wiki/Plum_pudding_model</a:t>
            </a:r>
            <a:endParaRPr lang="en-TT" dirty="0" smtClean="0"/>
          </a:p>
          <a:p>
            <a:r>
              <a:rPr lang="en-TT" dirty="0" smtClean="0"/>
              <a:t> </a:t>
            </a:r>
          </a:p>
          <a:p>
            <a:endParaRPr lang="en-TT" dirty="0"/>
          </a:p>
        </p:txBody>
      </p:sp>
      <p:pic>
        <p:nvPicPr>
          <p:cNvPr id="56322" name="Picture 2"/>
          <p:cNvPicPr>
            <a:picLocks noChangeAspect="1" noChangeArrowheads="1"/>
          </p:cNvPicPr>
          <p:nvPr/>
        </p:nvPicPr>
        <p:blipFill>
          <a:blip r:embed="rId3"/>
          <a:srcRect/>
          <a:stretch>
            <a:fillRect/>
          </a:stretch>
        </p:blipFill>
        <p:spPr bwMode="auto">
          <a:xfrm>
            <a:off x="2571736" y="714356"/>
            <a:ext cx="3929090" cy="3929090"/>
          </a:xfrm>
          <a:prstGeom prst="rect">
            <a:avLst/>
          </a:prstGeom>
          <a:noFill/>
          <a:ln w="12700" cap="flat" cmpd="sng">
            <a:noFill/>
            <a:prstDash val="solid"/>
            <a:miter lim="800000"/>
            <a:headEnd type="none" w="sm" len="sm"/>
            <a:tailEnd type="none" w="sm" len="sm"/>
          </a:ln>
          <a:effectLst/>
        </p:spPr>
      </p:pic>
      <p:sp>
        <p:nvSpPr>
          <p:cNvPr id="5" name="Date Placeholder 4"/>
          <p:cNvSpPr>
            <a:spLocks noGrp="1"/>
          </p:cNvSpPr>
          <p:nvPr>
            <p:ph type="dt" sz="half" idx="10"/>
          </p:nvPr>
        </p:nvSpPr>
        <p:spPr/>
        <p:txBody>
          <a:bodyPr/>
          <a:lstStyle/>
          <a:p>
            <a:fld id="{BD7884B2-C98D-41E5-A699-863E8B3B62AF}" type="datetime1">
              <a:rPr lang="en-US" smtClean="0"/>
              <a:pPr/>
              <a:t>11/1/2015</a:t>
            </a:fld>
            <a:endParaRPr lang="en-TT"/>
          </a:p>
        </p:txBody>
      </p:sp>
      <p:sp>
        <p:nvSpPr>
          <p:cNvPr id="6" name="Slide Number Placeholder 5"/>
          <p:cNvSpPr>
            <a:spLocks noGrp="1"/>
          </p:cNvSpPr>
          <p:nvPr>
            <p:ph type="sldNum" sz="quarter" idx="12"/>
          </p:nvPr>
        </p:nvSpPr>
        <p:spPr/>
        <p:txBody>
          <a:bodyPr/>
          <a:lstStyle/>
          <a:p>
            <a:fld id="{48252AA2-CADB-40EE-A885-8922D55422C8}" type="slidenum">
              <a:rPr lang="en-TT" smtClean="0"/>
              <a:pPr/>
              <a:t>15</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checkerboard(across)">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heckerboard(across)">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heckerboard(across)">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heckerboard(across)">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8670"/>
            <a:ext cx="9144000" cy="914400"/>
          </a:xfrm>
        </p:spPr>
        <p:txBody>
          <a:bodyPr/>
          <a:lstStyle/>
          <a:p>
            <a:r>
              <a:rPr lang="en-TT" b="1" dirty="0" smtClean="0"/>
              <a:t>Ernest Rutherford - protons</a:t>
            </a:r>
            <a:endParaRPr lang="en-TT" dirty="0"/>
          </a:p>
        </p:txBody>
      </p:sp>
      <p:sp>
        <p:nvSpPr>
          <p:cNvPr id="4" name="Content Placeholder 3"/>
          <p:cNvSpPr>
            <a:spLocks noGrp="1"/>
          </p:cNvSpPr>
          <p:nvPr>
            <p:ph sz="half" idx="2"/>
          </p:nvPr>
        </p:nvSpPr>
        <p:spPr>
          <a:xfrm>
            <a:off x="4286248" y="1928802"/>
            <a:ext cx="4419600" cy="3352800"/>
          </a:xfrm>
        </p:spPr>
        <p:txBody>
          <a:bodyPr/>
          <a:lstStyle/>
          <a:p>
            <a:pPr>
              <a:buNone/>
            </a:pPr>
            <a:r>
              <a:rPr lang="en-TT" dirty="0" smtClean="0"/>
              <a:t>In 1911, Ernest Rutherford performed an experiment to test the plum pudding model. </a:t>
            </a:r>
          </a:p>
          <a:p>
            <a:pPr>
              <a:buNone/>
            </a:pPr>
            <a:endParaRPr lang="en-TT" dirty="0"/>
          </a:p>
          <a:p>
            <a:pPr>
              <a:buNone/>
            </a:pPr>
            <a:r>
              <a:rPr lang="en-TT" dirty="0" smtClean="0"/>
              <a:t>This was later known as the </a:t>
            </a:r>
            <a:r>
              <a:rPr lang="en-TT" b="1" dirty="0" smtClean="0"/>
              <a:t>Gold Foil experiment</a:t>
            </a:r>
            <a:endParaRPr lang="en-TT" b="1" dirty="0"/>
          </a:p>
        </p:txBody>
      </p:sp>
      <p:pic>
        <p:nvPicPr>
          <p:cNvPr id="57346" name="Picture 2"/>
          <p:cNvPicPr>
            <a:picLocks noGrp="1" noChangeAspect="1" noChangeArrowheads="1"/>
          </p:cNvPicPr>
          <p:nvPr>
            <p:ph sz="half" idx="1"/>
          </p:nvPr>
        </p:nvPicPr>
        <p:blipFill>
          <a:blip r:embed="rId3"/>
          <a:srcRect/>
          <a:stretch>
            <a:fillRect/>
          </a:stretch>
        </p:blipFill>
        <p:spPr bwMode="auto">
          <a:xfrm>
            <a:off x="1000100" y="1928802"/>
            <a:ext cx="3119678" cy="2857520"/>
          </a:xfrm>
          <a:prstGeom prst="rect">
            <a:avLst/>
          </a:prstGeom>
          <a:noFill/>
          <a:ln w="12700" cap="flat" cmpd="sng">
            <a:noFill/>
            <a:prstDash val="solid"/>
            <a:miter lim="800000"/>
            <a:headEnd type="none" w="sm" len="sm"/>
            <a:tailEnd type="none" w="sm" len="sm"/>
          </a:ln>
          <a:effectLst/>
        </p:spPr>
      </p:pic>
      <p:sp>
        <p:nvSpPr>
          <p:cNvPr id="5" name="Date Placeholder 4"/>
          <p:cNvSpPr>
            <a:spLocks noGrp="1"/>
          </p:cNvSpPr>
          <p:nvPr>
            <p:ph type="dt" sz="half" idx="10"/>
          </p:nvPr>
        </p:nvSpPr>
        <p:spPr/>
        <p:txBody>
          <a:bodyPr/>
          <a:lstStyle/>
          <a:p>
            <a:fld id="{744B66FF-E433-43AB-A989-CC46A25E1929}" type="datetime1">
              <a:rPr lang="en-US" smtClean="0"/>
              <a:pPr/>
              <a:t>11/1/2015</a:t>
            </a:fld>
            <a:endParaRPr lang="en-TT"/>
          </a:p>
        </p:txBody>
      </p:sp>
      <p:sp>
        <p:nvSpPr>
          <p:cNvPr id="6" name="Slide Number Placeholder 5"/>
          <p:cNvSpPr>
            <a:spLocks noGrp="1"/>
          </p:cNvSpPr>
          <p:nvPr>
            <p:ph type="sldNum" sz="quarter" idx="12"/>
          </p:nvPr>
        </p:nvSpPr>
        <p:spPr/>
        <p:txBody>
          <a:bodyPr/>
          <a:lstStyle/>
          <a:p>
            <a:fld id="{3674ABF1-9395-4A9A-8B66-D4DA65D09C2F}" type="slidenum">
              <a:rPr lang="en-TT" smtClean="0"/>
              <a:pPr/>
              <a:t>16</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heckerboard(across)">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7346"/>
                                        </p:tgtEl>
                                        <p:attrNameLst>
                                          <p:attrName>style.visibility</p:attrName>
                                        </p:attrNameLst>
                                      </p:cBhvr>
                                      <p:to>
                                        <p:strVal val="visible"/>
                                      </p:to>
                                    </p:set>
                                    <p:animEffect transition="in" filter="checkerboard(across)">
                                      <p:cBhvr>
                                        <p:cTn id="21"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5000636"/>
            <a:ext cx="5486400" cy="566738"/>
          </a:xfrm>
        </p:spPr>
        <p:txBody>
          <a:bodyPr/>
          <a:lstStyle/>
          <a:p>
            <a:r>
              <a:rPr lang="en-TT" dirty="0" smtClean="0"/>
              <a:t>Rutherford’s Gold foil experiment</a:t>
            </a:r>
            <a:endParaRPr lang="en-TT" dirty="0"/>
          </a:p>
        </p:txBody>
      </p:sp>
      <p:sp>
        <p:nvSpPr>
          <p:cNvPr id="4" name="Text Placeholder 3"/>
          <p:cNvSpPr>
            <a:spLocks noGrp="1"/>
          </p:cNvSpPr>
          <p:nvPr>
            <p:ph type="body" sz="half" idx="2"/>
          </p:nvPr>
        </p:nvSpPr>
        <p:spPr>
          <a:xfrm>
            <a:off x="714348" y="5786454"/>
            <a:ext cx="8001056" cy="714380"/>
          </a:xfrm>
        </p:spPr>
        <p:txBody>
          <a:bodyPr/>
          <a:lstStyle/>
          <a:p>
            <a:r>
              <a:rPr lang="en-TT" sz="2000" dirty="0" smtClean="0"/>
              <a:t>With this experiment, Rutherford discovered the </a:t>
            </a:r>
            <a:r>
              <a:rPr lang="en-TT" sz="2000" b="1" dirty="0" smtClean="0"/>
              <a:t>nucleus</a:t>
            </a:r>
            <a:r>
              <a:rPr lang="en-TT" sz="2000" dirty="0" smtClean="0"/>
              <a:t>. </a:t>
            </a:r>
          </a:p>
          <a:p>
            <a:endParaRPr lang="en-TT" sz="2000" dirty="0"/>
          </a:p>
        </p:txBody>
      </p:sp>
      <p:pic>
        <p:nvPicPr>
          <p:cNvPr id="58372" name="Picture 4"/>
          <p:cNvPicPr>
            <a:picLocks noChangeAspect="1" noChangeArrowheads="1"/>
          </p:cNvPicPr>
          <p:nvPr/>
        </p:nvPicPr>
        <p:blipFill>
          <a:blip r:embed="rId2"/>
          <a:srcRect/>
          <a:stretch>
            <a:fillRect/>
          </a:stretch>
        </p:blipFill>
        <p:spPr bwMode="auto">
          <a:xfrm>
            <a:off x="285720" y="857232"/>
            <a:ext cx="8649771" cy="3211228"/>
          </a:xfrm>
          <a:prstGeom prst="rect">
            <a:avLst/>
          </a:prstGeom>
          <a:noFill/>
          <a:ln w="12700" cap="flat" cmpd="sng">
            <a:noFill/>
            <a:prstDash val="solid"/>
            <a:miter lim="800000"/>
            <a:headEnd type="none" w="sm" len="sm"/>
            <a:tailEnd type="none" w="sm" len="sm"/>
          </a:ln>
          <a:effectLst/>
        </p:spPr>
      </p:pic>
      <p:sp>
        <p:nvSpPr>
          <p:cNvPr id="5" name="Date Placeholder 4"/>
          <p:cNvSpPr>
            <a:spLocks noGrp="1"/>
          </p:cNvSpPr>
          <p:nvPr>
            <p:ph type="dt" sz="half" idx="10"/>
          </p:nvPr>
        </p:nvSpPr>
        <p:spPr/>
        <p:txBody>
          <a:bodyPr/>
          <a:lstStyle/>
          <a:p>
            <a:fld id="{FA2039B1-31CB-44F0-AC54-AA2C0397B7F8}" type="datetime1">
              <a:rPr lang="en-US" smtClean="0"/>
              <a:pPr/>
              <a:t>11/1/2015</a:t>
            </a:fld>
            <a:endParaRPr lang="en-TT"/>
          </a:p>
        </p:txBody>
      </p:sp>
      <p:sp>
        <p:nvSpPr>
          <p:cNvPr id="6" name="Slide Number Placeholder 5"/>
          <p:cNvSpPr>
            <a:spLocks noGrp="1"/>
          </p:cNvSpPr>
          <p:nvPr>
            <p:ph type="sldNum" sz="quarter" idx="12"/>
          </p:nvPr>
        </p:nvSpPr>
        <p:spPr/>
        <p:txBody>
          <a:bodyPr/>
          <a:lstStyle/>
          <a:p>
            <a:fld id="{48252AA2-CADB-40EE-A885-8922D55422C8}" type="slidenum">
              <a:rPr lang="en-TT" smtClean="0"/>
              <a:pPr/>
              <a:t>17</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58372"/>
                                        </p:tgtEl>
                                        <p:attrNameLst>
                                          <p:attrName>style.visibility</p:attrName>
                                        </p:attrNameLst>
                                      </p:cBhvr>
                                      <p:to>
                                        <p:strVal val="visible"/>
                                      </p:to>
                                    </p:set>
                                    <p:animEffect transition="in" filter="checkerboard(across)">
                                      <p:cBhvr>
                                        <p:cTn id="11" dur="2000"/>
                                        <p:tgtEl>
                                          <p:spTgt spid="5837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Gold Foil experiment</a:t>
            </a:r>
            <a:endParaRPr lang="en-TT" dirty="0"/>
          </a:p>
        </p:txBody>
      </p:sp>
      <p:sp>
        <p:nvSpPr>
          <p:cNvPr id="3" name="Content Placeholder 2"/>
          <p:cNvSpPr>
            <a:spLocks noGrp="1"/>
          </p:cNvSpPr>
          <p:nvPr>
            <p:ph idx="1"/>
          </p:nvPr>
        </p:nvSpPr>
        <p:spPr>
          <a:xfrm>
            <a:off x="7643834" y="1214422"/>
            <a:ext cx="5111750" cy="5853113"/>
          </a:xfrm>
        </p:spPr>
        <p:txBody>
          <a:bodyPr/>
          <a:lstStyle/>
          <a:p>
            <a:pPr marL="0" indent="0" algn="l">
              <a:spcBef>
                <a:spcPct val="30000"/>
              </a:spcBef>
              <a:buClrTx/>
              <a:buNone/>
              <a:defRPr/>
            </a:pPr>
            <a:r>
              <a:rPr lang="en-TT" dirty="0"/>
              <a:t> </a:t>
            </a:r>
            <a:endParaRPr lang="en-TT" dirty="0" smtClean="0"/>
          </a:p>
        </p:txBody>
      </p:sp>
      <p:sp>
        <p:nvSpPr>
          <p:cNvPr id="4" name="Text Placeholder 3"/>
          <p:cNvSpPr>
            <a:spLocks noGrp="1"/>
          </p:cNvSpPr>
          <p:nvPr>
            <p:ph type="body" sz="half" idx="2"/>
          </p:nvPr>
        </p:nvSpPr>
        <p:spPr/>
        <p:txBody>
          <a:bodyPr/>
          <a:lstStyle/>
          <a:p>
            <a:endParaRPr lang="en-TT" dirty="0"/>
          </a:p>
        </p:txBody>
      </p:sp>
      <p:pic>
        <p:nvPicPr>
          <p:cNvPr id="59394" name="Picture 2"/>
          <p:cNvPicPr>
            <a:picLocks noChangeAspect="1" noChangeArrowheads="1"/>
          </p:cNvPicPr>
          <p:nvPr/>
        </p:nvPicPr>
        <p:blipFill>
          <a:blip r:embed="rId3"/>
          <a:srcRect/>
          <a:stretch>
            <a:fillRect/>
          </a:stretch>
        </p:blipFill>
        <p:spPr bwMode="auto">
          <a:xfrm>
            <a:off x="500034" y="1428736"/>
            <a:ext cx="2876550" cy="4381500"/>
          </a:xfrm>
          <a:prstGeom prst="rect">
            <a:avLst/>
          </a:prstGeom>
          <a:noFill/>
          <a:ln w="12700" cap="flat" cmpd="sng">
            <a:noFill/>
            <a:prstDash val="solid"/>
            <a:miter lim="800000"/>
            <a:headEnd type="none" w="sm" len="sm"/>
            <a:tailEnd type="none" w="sm" len="sm"/>
          </a:ln>
          <a:effectLst/>
        </p:spPr>
      </p:pic>
      <p:sp>
        <p:nvSpPr>
          <p:cNvPr id="6" name="Line Callout 1 5"/>
          <p:cNvSpPr/>
          <p:nvPr/>
        </p:nvSpPr>
        <p:spPr bwMode="auto">
          <a:xfrm>
            <a:off x="3500430" y="642918"/>
            <a:ext cx="5429288" cy="1143008"/>
          </a:xfrm>
          <a:prstGeom prst="borderCallout1">
            <a:avLst>
              <a:gd name="adj1" fmla="val 18750"/>
              <a:gd name="adj2" fmla="val -8333"/>
              <a:gd name="adj3" fmla="val 127003"/>
              <a:gd name="adj4" fmla="val -23363"/>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He fired energetic a [He</a:t>
            </a:r>
            <a:r>
              <a:rPr lang="en-TT" baseline="30000" dirty="0" smtClean="0"/>
              <a:t>2+</a:t>
            </a:r>
            <a:r>
              <a:rPr lang="en-TT" dirty="0" smtClean="0"/>
              <a:t>] particles at a foil, and measured the deflection of the particles as they came out the other side.</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7" name="Line Callout 1 6"/>
          <p:cNvSpPr/>
          <p:nvPr/>
        </p:nvSpPr>
        <p:spPr bwMode="auto">
          <a:xfrm>
            <a:off x="3500430" y="1928802"/>
            <a:ext cx="5429288" cy="785818"/>
          </a:xfrm>
          <a:prstGeom prst="borderCallout1">
            <a:avLst>
              <a:gd name="adj1" fmla="val 18750"/>
              <a:gd name="adj2" fmla="val -8333"/>
              <a:gd name="adj3" fmla="val 63505"/>
              <a:gd name="adj4" fmla="val -34861"/>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He expected all of the particles to be deflected just a bit as they passed through the plum pudding. </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8" name="Line Callout 1 7"/>
          <p:cNvSpPr/>
          <p:nvPr/>
        </p:nvSpPr>
        <p:spPr bwMode="auto">
          <a:xfrm>
            <a:off x="3500430" y="2857496"/>
            <a:ext cx="5429288" cy="857256"/>
          </a:xfrm>
          <a:prstGeom prst="borderCallout1">
            <a:avLst>
              <a:gd name="adj1" fmla="val 18750"/>
              <a:gd name="adj2" fmla="val -8333"/>
              <a:gd name="adj3" fmla="val 140569"/>
              <a:gd name="adj4" fmla="val -26456"/>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He found that most of the α-particles he shot at the foil were not deflected at all. They passed through the foil and emerged undisturbed. </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9" name="Line Callout 1 8"/>
          <p:cNvSpPr/>
          <p:nvPr/>
        </p:nvSpPr>
        <p:spPr bwMode="auto">
          <a:xfrm>
            <a:off x="3500430" y="3857628"/>
            <a:ext cx="5429288" cy="1214446"/>
          </a:xfrm>
          <a:prstGeom prst="borderCallout1">
            <a:avLst>
              <a:gd name="adj1" fmla="val 18750"/>
              <a:gd name="adj2" fmla="val -8333"/>
              <a:gd name="adj3" fmla="val 86082"/>
              <a:gd name="adj4" fmla="val -2173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Occasionally, however, α-particles were scattered at huge angles. While most of the </a:t>
            </a:r>
            <a:r>
              <a:rPr lang="en-TT" dirty="0" err="1" smtClean="0"/>
              <a:t>α's</a:t>
            </a:r>
            <a:r>
              <a:rPr lang="en-TT" dirty="0" smtClean="0"/>
              <a:t> were undisturbed, a few of them bounced back directly. </a:t>
            </a:r>
          </a:p>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11" name="Line Callout 1 10"/>
          <p:cNvSpPr/>
          <p:nvPr/>
        </p:nvSpPr>
        <p:spPr bwMode="auto">
          <a:xfrm>
            <a:off x="3500430" y="5143512"/>
            <a:ext cx="5357850" cy="1285884"/>
          </a:xfrm>
          <a:prstGeom prst="borderCallout1">
            <a:avLst>
              <a:gd name="adj1" fmla="val -2385"/>
              <a:gd name="adj2" fmla="val -1746"/>
              <a:gd name="adj3" fmla="val -32803"/>
              <a:gd name="adj4" fmla="val -2722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Rutherford's result lead him to believe that most of the foil was made of empty space, but had extremely small, dense lumps of matter inside. This was later known as the NUCLEUS.</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12" name="Date Placeholder 11"/>
          <p:cNvSpPr>
            <a:spLocks noGrp="1"/>
          </p:cNvSpPr>
          <p:nvPr>
            <p:ph type="dt" sz="half" idx="10"/>
          </p:nvPr>
        </p:nvSpPr>
        <p:spPr/>
        <p:txBody>
          <a:bodyPr/>
          <a:lstStyle/>
          <a:p>
            <a:fld id="{DEEAD1B5-FA91-46A7-A279-2313C600CDC2}" type="datetime1">
              <a:rPr lang="en-US" smtClean="0"/>
              <a:pPr/>
              <a:t>11/1/2015</a:t>
            </a:fld>
            <a:endParaRPr lang="en-TT"/>
          </a:p>
        </p:txBody>
      </p:sp>
      <p:sp>
        <p:nvSpPr>
          <p:cNvPr id="13" name="Slide Number Placeholder 12"/>
          <p:cNvSpPr>
            <a:spLocks noGrp="1"/>
          </p:cNvSpPr>
          <p:nvPr>
            <p:ph type="sldNum" sz="quarter" idx="12"/>
          </p:nvPr>
        </p:nvSpPr>
        <p:spPr/>
        <p:txBody>
          <a:bodyPr/>
          <a:lstStyle/>
          <a:p>
            <a:fld id="{A167BBE7-0A86-4EBA-8E29-70681782EA52}" type="slidenum">
              <a:rPr lang="en-TT" smtClean="0"/>
              <a:pPr/>
              <a:t>18</a:t>
            </a:fld>
            <a:endParaRPr lang="en-TT"/>
          </a:p>
        </p:txBody>
      </p:sp>
      <p:sp>
        <p:nvSpPr>
          <p:cNvPr id="14" name="Footer Placeholder 13"/>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59394"/>
                                        </p:tgtEl>
                                        <p:attrNameLst>
                                          <p:attrName>style.visibility</p:attrName>
                                        </p:attrNameLst>
                                      </p:cBhvr>
                                      <p:to>
                                        <p:strVal val="visible"/>
                                      </p:to>
                                    </p:set>
                                    <p:animEffect transition="in" filter="checkerboard(across)">
                                      <p:cBhvr>
                                        <p:cTn id="11" dur="500"/>
                                        <p:tgtEl>
                                          <p:spTgt spid="5939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b="1" dirty="0" smtClean="0"/>
              <a:t>Bohr - electron orbits</a:t>
            </a:r>
            <a:endParaRPr lang="en-TT" dirty="0"/>
          </a:p>
        </p:txBody>
      </p:sp>
      <p:sp>
        <p:nvSpPr>
          <p:cNvPr id="4" name="Content Placeholder 3"/>
          <p:cNvSpPr>
            <a:spLocks noGrp="1"/>
          </p:cNvSpPr>
          <p:nvPr>
            <p:ph type="body" idx="1"/>
          </p:nvPr>
        </p:nvSpPr>
        <p:spPr/>
        <p:txBody>
          <a:bodyPr/>
          <a:lstStyle/>
          <a:p>
            <a:r>
              <a:rPr lang="en-TT" dirty="0" smtClean="0"/>
              <a:t> </a:t>
            </a:r>
          </a:p>
          <a:p>
            <a:r>
              <a:rPr lang="en-TT" dirty="0" smtClean="0"/>
              <a:t>Niels Bohr</a:t>
            </a:r>
            <a:endParaRPr lang="en-TT" dirty="0"/>
          </a:p>
        </p:txBody>
      </p:sp>
      <p:pic>
        <p:nvPicPr>
          <p:cNvPr id="60418" name="Picture 2"/>
          <p:cNvPicPr>
            <a:picLocks noGrp="1" noChangeAspect="1" noChangeArrowheads="1"/>
          </p:cNvPicPr>
          <p:nvPr>
            <p:ph sz="half" idx="2"/>
          </p:nvPr>
        </p:nvPicPr>
        <p:blipFill>
          <a:blip r:embed="rId3"/>
          <a:stretch>
            <a:fillRect/>
          </a:stretch>
        </p:blipFill>
        <p:spPr bwMode="auto">
          <a:xfrm>
            <a:off x="928662" y="2357430"/>
            <a:ext cx="2552700" cy="3105150"/>
          </a:xfrm>
          <a:prstGeom prst="rect">
            <a:avLst/>
          </a:prstGeom>
          <a:noFill/>
          <a:ln w="12700" cap="flat" cmpd="sng">
            <a:noFill/>
            <a:prstDash val="solid"/>
            <a:miter lim="800000"/>
            <a:headEnd type="none" w="sm" len="sm"/>
            <a:tailEnd type="none" w="sm" len="sm"/>
          </a:ln>
          <a:effectLst/>
        </p:spPr>
      </p:pic>
      <p:sp>
        <p:nvSpPr>
          <p:cNvPr id="6" name="Text Placeholder 5"/>
          <p:cNvSpPr>
            <a:spLocks noGrp="1"/>
          </p:cNvSpPr>
          <p:nvPr>
            <p:ph type="body" sz="quarter" idx="3"/>
          </p:nvPr>
        </p:nvSpPr>
        <p:spPr>
          <a:xfrm>
            <a:off x="3643306" y="1535113"/>
            <a:ext cx="5043495" cy="639762"/>
          </a:xfrm>
        </p:spPr>
        <p:txBody>
          <a:bodyPr/>
          <a:lstStyle/>
          <a:p>
            <a:r>
              <a:rPr lang="en-TT" dirty="0" smtClean="0"/>
              <a:t>Limitations of the Rutherford model</a:t>
            </a:r>
            <a:endParaRPr lang="en-TT" dirty="0"/>
          </a:p>
        </p:txBody>
      </p:sp>
      <p:sp>
        <p:nvSpPr>
          <p:cNvPr id="7" name="Content Placeholder 6"/>
          <p:cNvSpPr>
            <a:spLocks noGrp="1"/>
          </p:cNvSpPr>
          <p:nvPr>
            <p:ph sz="quarter" idx="4"/>
          </p:nvPr>
        </p:nvSpPr>
        <p:spPr>
          <a:xfrm>
            <a:off x="3929059" y="2174875"/>
            <a:ext cx="4757742" cy="3951288"/>
          </a:xfrm>
        </p:spPr>
        <p:txBody>
          <a:bodyPr/>
          <a:lstStyle/>
          <a:p>
            <a:pPr marL="72000" indent="0" algn="l">
              <a:buNone/>
            </a:pPr>
            <a:r>
              <a:rPr lang="en-TT" dirty="0" smtClean="0"/>
              <a:t>Electrons will lose energy if circulating continuously and fall into the nucleus</a:t>
            </a:r>
          </a:p>
          <a:p>
            <a:pPr marL="72000" indent="0" algn="l">
              <a:buNone/>
            </a:pPr>
            <a:endParaRPr lang="en-TT" dirty="0" smtClean="0"/>
          </a:p>
          <a:p>
            <a:pPr marL="72000" indent="0" algn="l">
              <a:buNone/>
            </a:pPr>
            <a:r>
              <a:rPr lang="en-TT" dirty="0" smtClean="0"/>
              <a:t>Electrons emit light (photons) only when they are given a certain finite amount of energy. This should happen at any level of energy. </a:t>
            </a:r>
          </a:p>
          <a:p>
            <a:pPr algn="l">
              <a:buNone/>
            </a:pPr>
            <a:endParaRPr lang="en-TT" dirty="0"/>
          </a:p>
        </p:txBody>
      </p:sp>
      <p:sp>
        <p:nvSpPr>
          <p:cNvPr id="8" name="Date Placeholder 7"/>
          <p:cNvSpPr>
            <a:spLocks noGrp="1"/>
          </p:cNvSpPr>
          <p:nvPr>
            <p:ph type="dt" sz="half" idx="10"/>
          </p:nvPr>
        </p:nvSpPr>
        <p:spPr/>
        <p:txBody>
          <a:bodyPr/>
          <a:lstStyle/>
          <a:p>
            <a:fld id="{AF410764-D470-4A7F-8D94-2C693541E41F}" type="datetime1">
              <a:rPr lang="en-US" smtClean="0"/>
              <a:pPr/>
              <a:t>11/1/2015</a:t>
            </a:fld>
            <a:endParaRPr lang="en-TT"/>
          </a:p>
        </p:txBody>
      </p:sp>
      <p:sp>
        <p:nvSpPr>
          <p:cNvPr id="9" name="Slide Number Placeholder 8"/>
          <p:cNvSpPr>
            <a:spLocks noGrp="1"/>
          </p:cNvSpPr>
          <p:nvPr>
            <p:ph type="sldNum" sz="quarter" idx="12"/>
          </p:nvPr>
        </p:nvSpPr>
        <p:spPr/>
        <p:txBody>
          <a:bodyPr/>
          <a:lstStyle/>
          <a:p>
            <a:fld id="{D7EC33D1-6275-42A3-B59D-15B38540FE87}" type="slidenum">
              <a:rPr lang="en-TT" smtClean="0"/>
              <a:pPr/>
              <a:t>19</a:t>
            </a:fld>
            <a:endParaRPr lang="en-TT"/>
          </a:p>
        </p:txBody>
      </p:sp>
      <p:sp>
        <p:nvSpPr>
          <p:cNvPr id="10" name="Footer Placeholder 9"/>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checkerboard(across)">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0418"/>
                                        </p:tgtEl>
                                        <p:attrNameLst>
                                          <p:attrName>style.visibility</p:attrName>
                                        </p:attrNameLst>
                                      </p:cBhvr>
                                      <p:to>
                                        <p:strVal val="visible"/>
                                      </p:to>
                                    </p:set>
                                    <p:animEffect transition="in" filter="checkerboard(across)">
                                      <p:cBhvr>
                                        <p:cTn id="21" dur="500"/>
                                        <p:tgtEl>
                                          <p:spTgt spid="604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Table of contents</a:t>
            </a:r>
            <a:endParaRPr lang="en-TT" dirty="0"/>
          </a:p>
        </p:txBody>
      </p:sp>
      <p:sp>
        <p:nvSpPr>
          <p:cNvPr id="3" name="Content Placeholder 2"/>
          <p:cNvSpPr>
            <a:spLocks noGrp="1"/>
          </p:cNvSpPr>
          <p:nvPr>
            <p:ph idx="1"/>
          </p:nvPr>
        </p:nvSpPr>
        <p:spPr/>
        <p:txBody>
          <a:bodyPr/>
          <a:lstStyle/>
          <a:p>
            <a:pPr marL="457200" indent="-457200" algn="l">
              <a:buFont typeface="+mj-lt"/>
              <a:buAutoNum type="arabicPeriod"/>
            </a:pPr>
            <a:r>
              <a:rPr lang="en-TT" sz="2000" dirty="0" smtClean="0">
                <a:hlinkClick r:id="rId2" action="ppaction://hlinksldjump"/>
              </a:rPr>
              <a:t>History of the atom</a:t>
            </a:r>
            <a:r>
              <a:rPr lang="en-TT" sz="2000" dirty="0" smtClean="0"/>
              <a:t> </a:t>
            </a:r>
          </a:p>
          <a:p>
            <a:pPr marL="457200" indent="-457200" algn="l">
              <a:buFont typeface="+mj-lt"/>
              <a:buAutoNum type="arabicPeriod"/>
            </a:pPr>
            <a:r>
              <a:rPr lang="en-TT" sz="2000" dirty="0" smtClean="0">
                <a:hlinkClick r:id="rId3" action="ppaction://hlinksldjump"/>
              </a:rPr>
              <a:t>Atomic structure</a:t>
            </a:r>
            <a:endParaRPr lang="en-TT" sz="2000" dirty="0" smtClean="0"/>
          </a:p>
          <a:p>
            <a:pPr marL="457200" indent="-457200" algn="l">
              <a:buFont typeface="+mj-lt"/>
              <a:buAutoNum type="arabicPeriod"/>
            </a:pPr>
            <a:r>
              <a:rPr lang="en-TT" sz="2000" dirty="0" smtClean="0">
                <a:hlinkClick r:id="rId4" action="ppaction://hlinksldjump"/>
              </a:rPr>
              <a:t>Calculations involving sub-atomic particles</a:t>
            </a:r>
            <a:endParaRPr lang="en-TT" sz="2000" dirty="0" smtClean="0"/>
          </a:p>
          <a:p>
            <a:pPr marL="457200" indent="-457200" algn="l">
              <a:buFont typeface="+mj-lt"/>
              <a:buAutoNum type="arabicPeriod"/>
            </a:pPr>
            <a:r>
              <a:rPr lang="en-TT" sz="2000" dirty="0" smtClean="0">
                <a:hlinkClick r:id="rId5" action="ppaction://hlinksldjump"/>
              </a:rPr>
              <a:t>Electron configurations</a:t>
            </a:r>
            <a:endParaRPr lang="en-TT" sz="2000" dirty="0" smtClean="0"/>
          </a:p>
          <a:p>
            <a:pPr marL="457200" indent="-457200" algn="l">
              <a:buFont typeface="+mj-lt"/>
              <a:buAutoNum type="arabicPeriod"/>
            </a:pPr>
            <a:r>
              <a:rPr lang="en-TT" sz="2000" dirty="0" smtClean="0">
                <a:hlinkClick r:id="rId6" action="ppaction://hlinksldjump"/>
              </a:rPr>
              <a:t>Relative Atomic MASS and </a:t>
            </a:r>
            <a:r>
              <a:rPr lang="en-TT" sz="2000" dirty="0" err="1" smtClean="0">
                <a:hlinkClick r:id="rId6" action="ppaction://hlinksldjump"/>
              </a:rPr>
              <a:t>isotopy</a:t>
            </a:r>
            <a:endParaRPr lang="en-TT" sz="2000" dirty="0" smtClean="0"/>
          </a:p>
          <a:p>
            <a:pPr marL="457200" indent="-457200" algn="l">
              <a:buFont typeface="+mj-lt"/>
              <a:buAutoNum type="arabicPeriod"/>
            </a:pPr>
            <a:r>
              <a:rPr lang="en-TT" sz="2000" dirty="0" smtClean="0">
                <a:hlinkClick r:id="rId7" action="ppaction://hlinksldjump"/>
              </a:rPr>
              <a:t>The periodic table</a:t>
            </a:r>
            <a:endParaRPr lang="en-TT" sz="2000" dirty="0" smtClean="0"/>
          </a:p>
          <a:p>
            <a:pPr marL="457200" indent="-457200" algn="l">
              <a:buFont typeface="+mj-lt"/>
              <a:buAutoNum type="arabicPeriod"/>
            </a:pPr>
            <a:r>
              <a:rPr lang="en-TT" sz="2000" dirty="0" smtClean="0">
                <a:hlinkClick r:id="rId8" action="ppaction://hlinksldjump"/>
              </a:rPr>
              <a:t>History of periodic table</a:t>
            </a:r>
            <a:endParaRPr lang="en-TT" sz="2000" dirty="0" smtClean="0"/>
          </a:p>
          <a:p>
            <a:pPr marL="457200" indent="-457200" algn="l">
              <a:buFont typeface="+mj-lt"/>
              <a:buAutoNum type="arabicPeriod"/>
            </a:pPr>
            <a:r>
              <a:rPr lang="en-TT" sz="2000" dirty="0" smtClean="0">
                <a:hlinkClick r:id="rId9" action="ppaction://hlinksldjump"/>
              </a:rPr>
              <a:t>The Periodic table explained</a:t>
            </a:r>
            <a:endParaRPr lang="en-TT" sz="2000"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2</a:t>
            </a:fld>
            <a:endParaRPr lang="en-T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Bohr Model of the Atom</a:t>
            </a:r>
            <a:endParaRPr lang="en-TT" dirty="0"/>
          </a:p>
        </p:txBody>
      </p:sp>
      <p:sp>
        <p:nvSpPr>
          <p:cNvPr id="4" name="Content Placeholder 3"/>
          <p:cNvSpPr>
            <a:spLocks noGrp="1"/>
          </p:cNvSpPr>
          <p:nvPr>
            <p:ph sz="half" idx="2"/>
          </p:nvPr>
        </p:nvSpPr>
        <p:spPr>
          <a:xfrm>
            <a:off x="4572000" y="2000240"/>
            <a:ext cx="4419600" cy="4019560"/>
          </a:xfrm>
        </p:spPr>
        <p:txBody>
          <a:bodyPr/>
          <a:lstStyle/>
          <a:p>
            <a:pPr marL="72000" indent="0" algn="l">
              <a:buNone/>
            </a:pPr>
            <a:r>
              <a:rPr lang="en-TT" sz="2400" dirty="0" smtClean="0"/>
              <a:t>The electrons can only travel in special orbits: at a certain discrete set of distances from the nucleus with specific energies. </a:t>
            </a:r>
          </a:p>
          <a:p>
            <a:pPr marL="72000" indent="0" algn="l">
              <a:buNone/>
            </a:pPr>
            <a:endParaRPr lang="en-TT" sz="2400" dirty="0" smtClean="0"/>
          </a:p>
          <a:p>
            <a:pPr marL="72000" indent="0" algn="l">
              <a:buNone/>
            </a:pPr>
            <a:r>
              <a:rPr lang="en-TT" sz="2400" dirty="0" smtClean="0"/>
              <a:t>The electrons do not continuously lose energy as they travel. They can only gain and lose energy by jumping from one allowed orbit to another</a:t>
            </a:r>
          </a:p>
          <a:p>
            <a:pPr marL="72000" indent="0" algn="l">
              <a:buNone/>
            </a:pPr>
            <a:endParaRPr lang="en-TT" sz="2400" dirty="0"/>
          </a:p>
        </p:txBody>
      </p:sp>
      <p:pic>
        <p:nvPicPr>
          <p:cNvPr id="9" name="Picture 2"/>
          <p:cNvPicPr>
            <a:picLocks noGrp="1" noChangeAspect="1" noChangeArrowheads="1"/>
          </p:cNvPicPr>
          <p:nvPr>
            <p:ph sz="half" idx="1"/>
          </p:nvPr>
        </p:nvPicPr>
        <p:blipFill>
          <a:blip r:embed="rId3"/>
          <a:srcRect l="3021" r="3021"/>
          <a:stretch>
            <a:fillRect/>
          </a:stretch>
        </p:blipFill>
        <p:spPr bwMode="auto">
          <a:xfrm>
            <a:off x="428596" y="2000240"/>
            <a:ext cx="4095748" cy="3071822"/>
          </a:xfrm>
          <a:prstGeom prst="rect">
            <a:avLst/>
          </a:prstGeom>
          <a:noFill/>
          <a:ln w="12700" cap="flat" cmpd="sng">
            <a:noFill/>
            <a:prstDash val="solid"/>
            <a:miter lim="800000"/>
            <a:headEnd type="none" w="sm" len="sm"/>
            <a:tailEnd type="none" w="sm" len="sm"/>
          </a:ln>
          <a:effectLst/>
        </p:spPr>
      </p:pic>
      <p:sp>
        <p:nvSpPr>
          <p:cNvPr id="5" name="Date Placeholder 4"/>
          <p:cNvSpPr>
            <a:spLocks noGrp="1"/>
          </p:cNvSpPr>
          <p:nvPr>
            <p:ph type="dt" sz="half" idx="10"/>
          </p:nvPr>
        </p:nvSpPr>
        <p:spPr/>
        <p:txBody>
          <a:bodyPr/>
          <a:lstStyle/>
          <a:p>
            <a:fld id="{D7EF90F1-D334-41ED-B6C2-ADC5C7074B5D}" type="datetime1">
              <a:rPr lang="en-US" smtClean="0"/>
              <a:pPr/>
              <a:t>11/1/2015</a:t>
            </a:fld>
            <a:endParaRPr lang="en-TT"/>
          </a:p>
        </p:txBody>
      </p:sp>
      <p:sp>
        <p:nvSpPr>
          <p:cNvPr id="6" name="Slide Number Placeholder 5"/>
          <p:cNvSpPr>
            <a:spLocks noGrp="1"/>
          </p:cNvSpPr>
          <p:nvPr>
            <p:ph type="sldNum" sz="quarter" idx="12"/>
          </p:nvPr>
        </p:nvSpPr>
        <p:spPr/>
        <p:txBody>
          <a:bodyPr/>
          <a:lstStyle/>
          <a:p>
            <a:fld id="{3674ABF1-9395-4A9A-8B66-D4DA65D09C2F}" type="slidenum">
              <a:rPr lang="en-TT" smtClean="0"/>
              <a:pPr/>
              <a:t>20</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across)">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checkerboard(across)">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4857784" cy="566738"/>
          </a:xfrm>
        </p:spPr>
        <p:txBody>
          <a:bodyPr/>
          <a:lstStyle/>
          <a:p>
            <a:r>
              <a:rPr lang="en-TT" dirty="0" smtClean="0"/>
              <a:t>Rutherford-Bohr model of atom</a:t>
            </a:r>
            <a:endParaRPr lang="en-TT" dirty="0"/>
          </a:p>
        </p:txBody>
      </p:sp>
      <p:sp>
        <p:nvSpPr>
          <p:cNvPr id="4" name="Text Placeholder 3"/>
          <p:cNvSpPr>
            <a:spLocks noGrp="1"/>
          </p:cNvSpPr>
          <p:nvPr>
            <p:ph type="body" sz="half" idx="2"/>
          </p:nvPr>
        </p:nvSpPr>
        <p:spPr>
          <a:xfrm>
            <a:off x="4572000" y="1714488"/>
            <a:ext cx="4286280" cy="4929222"/>
          </a:xfrm>
        </p:spPr>
        <p:txBody>
          <a:bodyPr/>
          <a:lstStyle/>
          <a:p>
            <a:pPr algn="l"/>
            <a:r>
              <a:rPr lang="en-TT" sz="2400" dirty="0" smtClean="0"/>
              <a:t>The </a:t>
            </a:r>
            <a:r>
              <a:rPr lang="en-TT" sz="2400" b="1" dirty="0" smtClean="0"/>
              <a:t>Rutherford-Bohr model</a:t>
            </a:r>
            <a:r>
              <a:rPr lang="en-TT" sz="2400" dirty="0" smtClean="0"/>
              <a:t> of the </a:t>
            </a:r>
            <a:r>
              <a:rPr lang="en-TT" sz="2400" dirty="0" smtClean="0">
                <a:hlinkClick r:id="rId3" tooltip="Hydrogen atom"/>
              </a:rPr>
              <a:t>hydrogen atom</a:t>
            </a:r>
            <a:r>
              <a:rPr lang="en-TT" sz="2400" dirty="0" smtClean="0"/>
              <a:t> (</a:t>
            </a:r>
            <a:r>
              <a:rPr lang="en-TT" sz="2400" i="1" dirty="0" smtClean="0"/>
              <a:t>Z</a:t>
            </a:r>
            <a:r>
              <a:rPr lang="en-TT" sz="2400" dirty="0" smtClean="0"/>
              <a:t> = 1) or a hydrogen-like ion (</a:t>
            </a:r>
            <a:r>
              <a:rPr lang="en-TT" sz="2400" i="1" dirty="0" smtClean="0"/>
              <a:t>Z</a:t>
            </a:r>
            <a:r>
              <a:rPr lang="en-TT" sz="2400" dirty="0" smtClean="0"/>
              <a:t> &gt; 1), where the negatively charged </a:t>
            </a:r>
            <a:r>
              <a:rPr lang="en-TT" sz="2400" dirty="0" smtClean="0">
                <a:hlinkClick r:id="rId4" tooltip="Electron"/>
              </a:rPr>
              <a:t>electron</a:t>
            </a:r>
            <a:r>
              <a:rPr lang="en-TT" sz="2400" dirty="0" smtClean="0"/>
              <a:t> confined to an </a:t>
            </a:r>
            <a:r>
              <a:rPr lang="en-TT" sz="2400" dirty="0" smtClean="0">
                <a:hlinkClick r:id="rId5" tooltip="Atomic shell"/>
              </a:rPr>
              <a:t>atomic shell</a:t>
            </a:r>
            <a:r>
              <a:rPr lang="en-TT" sz="2400" dirty="0" smtClean="0"/>
              <a:t> encircles a small positively charged </a:t>
            </a:r>
            <a:r>
              <a:rPr lang="en-TT" sz="2400" dirty="0" smtClean="0">
                <a:hlinkClick r:id="rId6" tooltip="Atomic nucleus"/>
              </a:rPr>
              <a:t>atomic nucleus</a:t>
            </a:r>
            <a:r>
              <a:rPr lang="en-TT" sz="2400" dirty="0" smtClean="0"/>
              <a:t>, and an electron jump between orbits is accompanied by an emitted or absorbed amount of </a:t>
            </a:r>
            <a:r>
              <a:rPr lang="en-TT" sz="2400" dirty="0" smtClean="0">
                <a:hlinkClick r:id="rId7" tooltip="Electromagnetic energy"/>
              </a:rPr>
              <a:t>electromagnetic energy</a:t>
            </a:r>
            <a:r>
              <a:rPr lang="en-TT" sz="2400" dirty="0" smtClean="0"/>
              <a:t> (</a:t>
            </a:r>
            <a:r>
              <a:rPr lang="en-TT" sz="2400" i="1" dirty="0" err="1" smtClean="0"/>
              <a:t>hν</a:t>
            </a:r>
            <a:r>
              <a:rPr lang="en-TT" sz="2400" dirty="0" smtClean="0"/>
              <a:t>).</a:t>
            </a:r>
          </a:p>
          <a:p>
            <a:r>
              <a:rPr lang="en-TT" dirty="0" smtClean="0"/>
              <a:t> Source: </a:t>
            </a:r>
            <a:r>
              <a:rPr lang="en-TT" dirty="0" smtClean="0">
                <a:hlinkClick r:id="rId8"/>
              </a:rPr>
              <a:t>http://en.wikipedia.org/wiki/Bohr_model</a:t>
            </a:r>
            <a:endParaRPr lang="en-TT" dirty="0" smtClean="0"/>
          </a:p>
          <a:p>
            <a:endParaRPr lang="en-TT" dirty="0"/>
          </a:p>
        </p:txBody>
      </p:sp>
      <p:pic>
        <p:nvPicPr>
          <p:cNvPr id="9" name="Picture 2"/>
          <p:cNvPicPr>
            <a:picLocks noChangeAspect="1" noChangeArrowheads="1"/>
          </p:cNvPicPr>
          <p:nvPr/>
        </p:nvPicPr>
        <p:blipFill>
          <a:blip r:embed="rId9"/>
          <a:srcRect/>
          <a:stretch>
            <a:fillRect/>
          </a:stretch>
        </p:blipFill>
        <p:spPr bwMode="auto">
          <a:xfrm>
            <a:off x="428596" y="1714488"/>
            <a:ext cx="4134985" cy="4393911"/>
          </a:xfrm>
          <a:prstGeom prst="rect">
            <a:avLst/>
          </a:prstGeom>
          <a:noFill/>
          <a:ln w="12700" cap="flat" cmpd="sng">
            <a:noFill/>
            <a:prstDash val="solid"/>
            <a:miter lim="800000"/>
            <a:headEnd type="none" w="sm" len="sm"/>
            <a:tailEnd type="none" w="sm" len="sm"/>
          </a:ln>
          <a:effectLst/>
        </p:spPr>
      </p:pic>
      <p:sp>
        <p:nvSpPr>
          <p:cNvPr id="5" name="Date Placeholder 4"/>
          <p:cNvSpPr>
            <a:spLocks noGrp="1"/>
          </p:cNvSpPr>
          <p:nvPr>
            <p:ph type="dt" sz="half" idx="10"/>
          </p:nvPr>
        </p:nvSpPr>
        <p:spPr/>
        <p:txBody>
          <a:bodyPr/>
          <a:lstStyle/>
          <a:p>
            <a:fld id="{D2F1913F-7359-4CB5-B2B0-39109D86D9FA}" type="datetime1">
              <a:rPr lang="en-US" smtClean="0"/>
              <a:pPr/>
              <a:t>11/1/2015</a:t>
            </a:fld>
            <a:endParaRPr lang="en-TT" dirty="0"/>
          </a:p>
        </p:txBody>
      </p:sp>
      <p:sp>
        <p:nvSpPr>
          <p:cNvPr id="6" name="Slide Number Placeholder 5"/>
          <p:cNvSpPr>
            <a:spLocks noGrp="1"/>
          </p:cNvSpPr>
          <p:nvPr>
            <p:ph type="sldNum" sz="quarter" idx="12"/>
          </p:nvPr>
        </p:nvSpPr>
        <p:spPr/>
        <p:txBody>
          <a:bodyPr/>
          <a:lstStyle/>
          <a:p>
            <a:fld id="{48252AA2-CADB-40EE-A885-8922D55422C8}" type="slidenum">
              <a:rPr lang="en-TT" smtClean="0"/>
              <a:pPr/>
              <a:t>21</a:t>
            </a:fld>
            <a:endParaRPr lang="en-TT"/>
          </a:p>
        </p:txBody>
      </p:sp>
      <p:sp>
        <p:nvSpPr>
          <p:cNvPr id="7" name="Footer Placeholder 6"/>
          <p:cNvSpPr>
            <a:spLocks noGrp="1"/>
          </p:cNvSpPr>
          <p:nvPr>
            <p:ph type="ftr" sz="quarter" idx="11"/>
          </p:nvPr>
        </p:nvSpPr>
        <p:spPr/>
        <p:txBody>
          <a:bodyPr/>
          <a:lstStyle/>
          <a:p>
            <a:r>
              <a:rPr lang="en-TT" dirty="0" smtClean="0"/>
              <a:t>Atoms and The Periodic Table Prepared by JGL</a:t>
            </a:r>
            <a:endParaRPr lang="en-T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heckerboard(across)">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Syllabus objectives</a:t>
            </a:r>
            <a:endParaRPr lang="en-TT" dirty="0"/>
          </a:p>
        </p:txBody>
      </p:sp>
      <p:sp>
        <p:nvSpPr>
          <p:cNvPr id="3" name="Text Placeholder 2"/>
          <p:cNvSpPr>
            <a:spLocks noGrp="1"/>
          </p:cNvSpPr>
          <p:nvPr>
            <p:ph type="body" idx="1"/>
          </p:nvPr>
        </p:nvSpPr>
        <p:spPr/>
        <p:txBody>
          <a:bodyPr/>
          <a:lstStyle/>
          <a:p>
            <a:endParaRPr lang="en-TT"/>
          </a:p>
        </p:txBody>
      </p:sp>
      <p:sp>
        <p:nvSpPr>
          <p:cNvPr id="4" name="Date Placeholder 3"/>
          <p:cNvSpPr>
            <a:spLocks noGrp="1"/>
          </p:cNvSpPr>
          <p:nvPr>
            <p:ph type="dt" sz="half" idx="10"/>
          </p:nvPr>
        </p:nvSpPr>
        <p:spPr/>
        <p:txBody>
          <a:bodyPr/>
          <a:lstStyle/>
          <a:p>
            <a:fld id="{D07AA4DF-A828-4E8B-BFDF-B59B5E08B6B8}" type="datetime1">
              <a:rPr lang="en-US" smtClean="0"/>
              <a:pPr/>
              <a:t>11/1/2015</a:t>
            </a:fld>
            <a:endParaRPr lang="en-TT"/>
          </a:p>
        </p:txBody>
      </p:sp>
      <p:sp>
        <p:nvSpPr>
          <p:cNvPr id="5" name="Slide Number Placeholder 4"/>
          <p:cNvSpPr>
            <a:spLocks noGrp="1"/>
          </p:cNvSpPr>
          <p:nvPr>
            <p:ph type="sldNum" sz="quarter" idx="12"/>
          </p:nvPr>
        </p:nvSpPr>
        <p:spPr/>
        <p:txBody>
          <a:bodyPr/>
          <a:lstStyle/>
          <a:p>
            <a:fld id="{E474D85C-5907-4A10-9B8A-B2B11FD0CB35}" type="slidenum">
              <a:rPr lang="en-TT" smtClean="0"/>
              <a:pPr/>
              <a:t>22</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Structure</a:t>
            </a:r>
            <a:endParaRPr lang="en-TT" dirty="0"/>
          </a:p>
        </p:txBody>
      </p:sp>
      <p:sp>
        <p:nvSpPr>
          <p:cNvPr id="3" name="Content Placeholder 2"/>
          <p:cNvSpPr>
            <a:spLocks noGrp="1"/>
          </p:cNvSpPr>
          <p:nvPr>
            <p:ph idx="1"/>
          </p:nvPr>
        </p:nvSpPr>
        <p:spPr>
          <a:xfrm>
            <a:off x="428596" y="1643050"/>
            <a:ext cx="8286808" cy="4786346"/>
          </a:xfrm>
        </p:spPr>
        <p:txBody>
          <a:bodyPr/>
          <a:lstStyle/>
          <a:p>
            <a:pPr algn="l">
              <a:buNone/>
            </a:pPr>
            <a:r>
              <a:rPr lang="en-US" sz="2200" dirty="0" smtClean="0"/>
              <a:t>The students should be able to :</a:t>
            </a:r>
            <a:br>
              <a:rPr lang="en-US" sz="2200" dirty="0" smtClean="0"/>
            </a:br>
            <a:r>
              <a:rPr lang="en-US" sz="2200" dirty="0" smtClean="0"/>
              <a:t>a)    state that matter is made up of very small particles called atoms</a:t>
            </a:r>
            <a:br>
              <a:rPr lang="en-US" sz="2200" dirty="0" smtClean="0"/>
            </a:br>
            <a:r>
              <a:rPr lang="en-US" sz="2200" dirty="0" smtClean="0"/>
              <a:t>b)    state that the atom is divided into two areas , nucleus and shell</a:t>
            </a:r>
            <a:br>
              <a:rPr lang="en-US" sz="2200" dirty="0" smtClean="0"/>
            </a:br>
            <a:r>
              <a:rPr lang="en-US" sz="2200" dirty="0" smtClean="0"/>
              <a:t>c)    name the three atomic sub particles and state the properties of each</a:t>
            </a:r>
            <a:br>
              <a:rPr lang="en-US" sz="2200" dirty="0" smtClean="0"/>
            </a:br>
            <a:r>
              <a:rPr lang="en-US" sz="2200" dirty="0" smtClean="0"/>
              <a:t>d)    define atomic number and mass number</a:t>
            </a:r>
            <a:br>
              <a:rPr lang="en-US" sz="2200" dirty="0" smtClean="0"/>
            </a:br>
            <a:r>
              <a:rPr lang="en-US" sz="2200" dirty="0" smtClean="0"/>
              <a:t>e)    calculate the number of each particle in the atom ( in its ground state ) and its mass number given relevant details</a:t>
            </a:r>
            <a:br>
              <a:rPr lang="en-US" sz="2200" dirty="0" smtClean="0"/>
            </a:br>
            <a:r>
              <a:rPr lang="en-US" sz="2200" dirty="0" smtClean="0"/>
              <a:t>f)    define electronic configuration</a:t>
            </a:r>
            <a:br>
              <a:rPr lang="en-US" sz="2200" dirty="0" smtClean="0"/>
            </a:br>
            <a:r>
              <a:rPr lang="en-US" sz="2200" dirty="0" smtClean="0"/>
              <a:t>g)    place electrons on the first three shells accurately</a:t>
            </a:r>
            <a:br>
              <a:rPr lang="en-US" sz="2200" dirty="0" smtClean="0"/>
            </a:br>
            <a:r>
              <a:rPr lang="en-US" sz="2200" dirty="0" smtClean="0"/>
              <a:t>h)    write the electronic configuration given the number of electrons and vice versa</a:t>
            </a:r>
            <a:br>
              <a:rPr lang="en-US" sz="2200" dirty="0" smtClean="0"/>
            </a:br>
            <a:r>
              <a:rPr lang="en-US" sz="2200" dirty="0" err="1" smtClean="0"/>
              <a:t>i</a:t>
            </a:r>
            <a:r>
              <a:rPr lang="en-US" sz="2200" dirty="0" smtClean="0"/>
              <a:t>)    draw the electronic configuration</a:t>
            </a:r>
            <a:br>
              <a:rPr lang="en-US" sz="2200" dirty="0" smtClean="0"/>
            </a:br>
            <a:endParaRPr lang="en-TT" sz="2200" dirty="0"/>
          </a:p>
        </p:txBody>
      </p:sp>
      <p:sp>
        <p:nvSpPr>
          <p:cNvPr id="4" name="Date Placeholder 3"/>
          <p:cNvSpPr>
            <a:spLocks noGrp="1"/>
          </p:cNvSpPr>
          <p:nvPr>
            <p:ph type="dt" sz="half" idx="10"/>
          </p:nvPr>
        </p:nvSpPr>
        <p:spPr/>
        <p:txBody>
          <a:bodyPr/>
          <a:lstStyle/>
          <a:p>
            <a:fld id="{536D2D15-FEB4-4F3F-A85C-C23E8043A9AC}" type="datetime1">
              <a:rPr lang="en-US" smtClean="0"/>
              <a:pPr/>
              <a:t>11/1/2015</a:t>
            </a:fld>
            <a:endParaRPr lang="en-TT"/>
          </a:p>
        </p:txBody>
      </p:sp>
      <p:sp>
        <p:nvSpPr>
          <p:cNvPr id="5" name="Slide Number Placeholder 4"/>
          <p:cNvSpPr>
            <a:spLocks noGrp="1"/>
          </p:cNvSpPr>
          <p:nvPr>
            <p:ph type="sldNum" sz="quarter" idx="12"/>
          </p:nvPr>
        </p:nvSpPr>
        <p:spPr/>
        <p:txBody>
          <a:bodyPr/>
          <a:lstStyle/>
          <a:p>
            <a:fld id="{3010FBE0-A70E-41E2-A3FC-39A37474F2DD}" type="slidenum">
              <a:rPr lang="en-TT" smtClean="0"/>
              <a:pPr/>
              <a:t>23</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Atomic structure</a:t>
            </a:r>
            <a:endParaRPr lang="en-TT" dirty="0"/>
          </a:p>
        </p:txBody>
      </p:sp>
      <p:sp>
        <p:nvSpPr>
          <p:cNvPr id="3" name="Text Placeholder 2"/>
          <p:cNvSpPr>
            <a:spLocks noGrp="1"/>
          </p:cNvSpPr>
          <p:nvPr>
            <p:ph type="body" idx="1"/>
          </p:nvPr>
        </p:nvSpPr>
        <p:spPr/>
        <p:txBody>
          <a:bodyPr/>
          <a:lstStyle/>
          <a:p>
            <a:endParaRPr lang="en-TT"/>
          </a:p>
        </p:txBody>
      </p:sp>
      <p:sp>
        <p:nvSpPr>
          <p:cNvPr id="4" name="Date Placeholder 3"/>
          <p:cNvSpPr>
            <a:spLocks noGrp="1"/>
          </p:cNvSpPr>
          <p:nvPr>
            <p:ph type="dt" sz="half" idx="10"/>
          </p:nvPr>
        </p:nvSpPr>
        <p:spPr/>
        <p:txBody>
          <a:bodyPr/>
          <a:lstStyle/>
          <a:p>
            <a:fld id="{776AC9F8-61CD-4463-A8BB-7B33C617E6C6}" type="datetime1">
              <a:rPr lang="en-US" smtClean="0"/>
              <a:pPr/>
              <a:t>11/1/2015</a:t>
            </a:fld>
            <a:endParaRPr lang="en-TT"/>
          </a:p>
        </p:txBody>
      </p:sp>
      <p:sp>
        <p:nvSpPr>
          <p:cNvPr id="5" name="Slide Number Placeholder 4"/>
          <p:cNvSpPr>
            <a:spLocks noGrp="1"/>
          </p:cNvSpPr>
          <p:nvPr>
            <p:ph type="sldNum" sz="quarter" idx="12"/>
          </p:nvPr>
        </p:nvSpPr>
        <p:spPr/>
        <p:txBody>
          <a:bodyPr/>
          <a:lstStyle/>
          <a:p>
            <a:fld id="{E474D85C-5907-4A10-9B8A-B2B11FD0CB35}" type="slidenum">
              <a:rPr lang="en-TT" smtClean="0"/>
              <a:pPr/>
              <a:t>24</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357166"/>
            <a:ext cx="4643470" cy="1162050"/>
          </a:xfrm>
        </p:spPr>
        <p:txBody>
          <a:bodyPr/>
          <a:lstStyle/>
          <a:p>
            <a:pPr algn="ctr"/>
            <a:r>
              <a:rPr lang="en-TT" sz="2800" dirty="0" smtClean="0"/>
              <a:t>Sub-Atomic particles</a:t>
            </a:r>
            <a:endParaRPr lang="en-TT" sz="2800" dirty="0"/>
          </a:p>
        </p:txBody>
      </p:sp>
      <p:pic>
        <p:nvPicPr>
          <p:cNvPr id="63491" name="Picture 3"/>
          <p:cNvPicPr>
            <a:picLocks noGrp="1" noChangeAspect="1" noChangeArrowheads="1"/>
          </p:cNvPicPr>
          <p:nvPr>
            <p:ph idx="1"/>
          </p:nvPr>
        </p:nvPicPr>
        <p:blipFill>
          <a:blip r:embed="rId3"/>
          <a:stretch>
            <a:fillRect/>
          </a:stretch>
        </p:blipFill>
        <p:spPr bwMode="auto">
          <a:xfrm>
            <a:off x="4096992" y="1928802"/>
            <a:ext cx="4589808" cy="2867718"/>
          </a:xfrm>
          <a:prstGeom prst="rect">
            <a:avLst/>
          </a:prstGeom>
          <a:noFill/>
          <a:ln w="12700" cap="flat" cmpd="sng">
            <a:noFill/>
            <a:prstDash val="solid"/>
            <a:miter lim="800000"/>
            <a:headEnd type="none" w="sm" len="sm"/>
            <a:tailEnd type="none" w="sm" len="sm"/>
          </a:ln>
          <a:effectLst/>
        </p:spPr>
      </p:pic>
      <p:sp>
        <p:nvSpPr>
          <p:cNvPr id="4" name="Text Placeholder 3"/>
          <p:cNvSpPr>
            <a:spLocks noGrp="1"/>
          </p:cNvSpPr>
          <p:nvPr>
            <p:ph type="body" sz="half" idx="2"/>
          </p:nvPr>
        </p:nvSpPr>
        <p:spPr>
          <a:xfrm>
            <a:off x="457200" y="1785926"/>
            <a:ext cx="3400420" cy="4340237"/>
          </a:xfrm>
          <a:solidFill>
            <a:srgbClr val="00CCFF"/>
          </a:solidFill>
        </p:spPr>
        <p:txBody>
          <a:bodyPr/>
          <a:lstStyle/>
          <a:p>
            <a:pPr algn="l"/>
            <a:r>
              <a:rPr lang="en-TT" sz="2400" b="1" dirty="0" smtClean="0"/>
              <a:t>Syllabus Objective met</a:t>
            </a:r>
          </a:p>
          <a:p>
            <a:pPr algn="l"/>
            <a:r>
              <a:rPr lang="en-US" sz="2400" dirty="0" smtClean="0"/>
              <a:t>The students should be able to :</a:t>
            </a:r>
            <a:br>
              <a:rPr lang="en-US" sz="2400" dirty="0" smtClean="0"/>
            </a:br>
            <a:r>
              <a:rPr lang="en-US" sz="2400" dirty="0" smtClean="0"/>
              <a:t>a)    state that matter is made up of very small particles called atoms</a:t>
            </a:r>
          </a:p>
          <a:p>
            <a:pPr algn="l"/>
            <a:r>
              <a:rPr lang="en-US" sz="2400" dirty="0" smtClean="0"/>
              <a:t/>
            </a:r>
            <a:br>
              <a:rPr lang="en-US" sz="2400" dirty="0" smtClean="0"/>
            </a:br>
            <a:r>
              <a:rPr lang="en-US" sz="2400" dirty="0" smtClean="0"/>
              <a:t>b)    state that the atom is divided into two areas , nucleus and shell</a:t>
            </a:r>
            <a:endParaRPr lang="en-TT" sz="2400" dirty="0"/>
          </a:p>
        </p:txBody>
      </p:sp>
      <p:sp>
        <p:nvSpPr>
          <p:cNvPr id="5" name="Date Placeholder 4"/>
          <p:cNvSpPr>
            <a:spLocks noGrp="1"/>
          </p:cNvSpPr>
          <p:nvPr>
            <p:ph type="dt" sz="half" idx="10"/>
          </p:nvPr>
        </p:nvSpPr>
        <p:spPr/>
        <p:txBody>
          <a:bodyPr/>
          <a:lstStyle/>
          <a:p>
            <a:fld id="{7643CFBE-48B8-4D41-95F0-5B89A9CEE31B}" type="datetime1">
              <a:rPr lang="en-US" smtClean="0"/>
              <a:pPr/>
              <a:t>11/1/2015</a:t>
            </a:fld>
            <a:endParaRPr lang="en-TT"/>
          </a:p>
        </p:txBody>
      </p:sp>
      <p:sp>
        <p:nvSpPr>
          <p:cNvPr id="6" name="Slide Number Placeholder 5"/>
          <p:cNvSpPr>
            <a:spLocks noGrp="1"/>
          </p:cNvSpPr>
          <p:nvPr>
            <p:ph type="sldNum" sz="quarter" idx="12"/>
          </p:nvPr>
        </p:nvSpPr>
        <p:spPr/>
        <p:txBody>
          <a:bodyPr/>
          <a:lstStyle/>
          <a:p>
            <a:fld id="{A167BBE7-0A86-4EBA-8E29-70681782EA52}" type="slidenum">
              <a:rPr lang="en-TT" smtClean="0"/>
              <a:pPr/>
              <a:t>25</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3491"/>
                                        </p:tgtEl>
                                        <p:attrNameLst>
                                          <p:attrName>style.visibility</p:attrName>
                                        </p:attrNameLst>
                                      </p:cBhvr>
                                      <p:to>
                                        <p:strVal val="visible"/>
                                      </p:to>
                                    </p:set>
                                    <p:anim calcmode="lin" valueType="num">
                                      <p:cBhvr additive="base">
                                        <p:cTn id="11" dur="500" fill="hold"/>
                                        <p:tgtEl>
                                          <p:spTgt spid="63491"/>
                                        </p:tgtEl>
                                        <p:attrNameLst>
                                          <p:attrName>ppt_x</p:attrName>
                                        </p:attrNameLst>
                                      </p:cBhvr>
                                      <p:tavLst>
                                        <p:tav tm="0">
                                          <p:val>
                                            <p:strVal val="#ppt_x"/>
                                          </p:val>
                                        </p:tav>
                                        <p:tav tm="100000">
                                          <p:val>
                                            <p:strVal val="#ppt_x"/>
                                          </p:val>
                                        </p:tav>
                                      </p:tavLst>
                                    </p:anim>
                                    <p:anim calcmode="lin" valueType="num">
                                      <p:cBhvr additive="base">
                                        <p:cTn id="12"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checkerboard(across)">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heckerboard(across)">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heckerboard(across)">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checkerboard(across)">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Properties of sub-atomic particles</a:t>
            </a:r>
            <a:endParaRPr lang="en-TT" dirty="0"/>
          </a:p>
        </p:txBody>
      </p:sp>
      <p:graphicFrame>
        <p:nvGraphicFramePr>
          <p:cNvPr id="4" name="Content Placeholder 3"/>
          <p:cNvGraphicFramePr>
            <a:graphicFrameLocks noGrp="1"/>
          </p:cNvGraphicFramePr>
          <p:nvPr>
            <p:ph idx="1"/>
          </p:nvPr>
        </p:nvGraphicFramePr>
        <p:xfrm>
          <a:off x="714348" y="1869440"/>
          <a:ext cx="7786744" cy="2651760"/>
        </p:xfrm>
        <a:graphic>
          <a:graphicData uri="http://schemas.openxmlformats.org/drawingml/2006/table">
            <a:tbl>
              <a:tblPr firstRow="1" bandRow="1">
                <a:tableStyleId>{5C22544A-7EE6-4342-B048-85BDC9FD1C3A}</a:tableStyleId>
              </a:tblPr>
              <a:tblGrid>
                <a:gridCol w="1946686"/>
                <a:gridCol w="1946686"/>
                <a:gridCol w="1946686"/>
                <a:gridCol w="1946686"/>
              </a:tblGrid>
              <a:tr h="318453">
                <a:tc>
                  <a:txBody>
                    <a:bodyPr/>
                    <a:lstStyle/>
                    <a:p>
                      <a:r>
                        <a:rPr lang="en-TT" b="1" dirty="0" smtClean="0"/>
                        <a:t>Atomic particle</a:t>
                      </a:r>
                      <a:endParaRPr lang="en-TT" dirty="0"/>
                    </a:p>
                  </a:txBody>
                  <a:tcPr/>
                </a:tc>
                <a:tc>
                  <a:txBody>
                    <a:bodyPr/>
                    <a:lstStyle/>
                    <a:p>
                      <a:r>
                        <a:rPr lang="en-TT" b="1" dirty="0" smtClean="0"/>
                        <a:t> Proton (p+) </a:t>
                      </a:r>
                      <a:endParaRPr lang="en-TT" dirty="0"/>
                    </a:p>
                  </a:txBody>
                  <a:tcPr/>
                </a:tc>
                <a:tc>
                  <a:txBody>
                    <a:bodyPr/>
                    <a:lstStyle/>
                    <a:p>
                      <a:r>
                        <a:rPr lang="en-TT" b="1" dirty="0" smtClean="0"/>
                        <a:t> Neutron (n)</a:t>
                      </a:r>
                      <a:endParaRPr lang="en-TT" dirty="0"/>
                    </a:p>
                  </a:txBody>
                  <a:tcPr/>
                </a:tc>
                <a:tc>
                  <a:txBody>
                    <a:bodyPr/>
                    <a:lstStyle/>
                    <a:p>
                      <a:r>
                        <a:rPr lang="en-TT" b="1" dirty="0" smtClean="0"/>
                        <a:t>Electron (e-)</a:t>
                      </a:r>
                      <a:endParaRPr lang="en-TT" dirty="0"/>
                    </a:p>
                  </a:txBody>
                  <a:tcPr/>
                </a:tc>
              </a:tr>
              <a:tr h="318453">
                <a:tc>
                  <a:txBody>
                    <a:bodyPr/>
                    <a:lstStyle/>
                    <a:p>
                      <a:r>
                        <a:rPr lang="en-TT" b="1" dirty="0" smtClean="0"/>
                        <a:t>Relative Mass </a:t>
                      </a:r>
                      <a:endParaRPr lang="en-TT" dirty="0"/>
                    </a:p>
                  </a:txBody>
                  <a:tcPr/>
                </a:tc>
                <a:tc>
                  <a:txBody>
                    <a:bodyPr/>
                    <a:lstStyle/>
                    <a:p>
                      <a:r>
                        <a:rPr lang="en-TT" b="1" dirty="0" smtClean="0"/>
                        <a:t>1</a:t>
                      </a:r>
                      <a:endParaRPr lang="en-TT" dirty="0"/>
                    </a:p>
                  </a:txBody>
                  <a:tcPr/>
                </a:tc>
                <a:tc>
                  <a:txBody>
                    <a:bodyPr/>
                    <a:lstStyle/>
                    <a:p>
                      <a:r>
                        <a:rPr lang="en-TT" b="1" dirty="0" smtClean="0"/>
                        <a:t>1</a:t>
                      </a:r>
                      <a:endParaRPr lang="en-TT" dirty="0"/>
                    </a:p>
                  </a:txBody>
                  <a:tcPr/>
                </a:tc>
                <a:tc>
                  <a:txBody>
                    <a:bodyPr/>
                    <a:lstStyle/>
                    <a:p>
                      <a:r>
                        <a:rPr lang="en-TT" b="1" dirty="0" smtClean="0"/>
                        <a:t>1/1836</a:t>
                      </a:r>
                      <a:endParaRPr lang="en-TT" dirty="0"/>
                    </a:p>
                  </a:txBody>
                  <a:tcPr/>
                </a:tc>
              </a:tr>
              <a:tr h="318453">
                <a:tc>
                  <a:txBody>
                    <a:bodyPr/>
                    <a:lstStyle/>
                    <a:p>
                      <a:r>
                        <a:rPr lang="en-TT" b="1" dirty="0" smtClean="0"/>
                        <a:t>Relative charge</a:t>
                      </a:r>
                      <a:endParaRPr lang="en-TT" dirty="0"/>
                    </a:p>
                  </a:txBody>
                  <a:tcPr/>
                </a:tc>
                <a:tc>
                  <a:txBody>
                    <a:bodyPr/>
                    <a:lstStyle/>
                    <a:p>
                      <a:r>
                        <a:rPr lang="en-TT" b="1" dirty="0" smtClean="0"/>
                        <a:t>+1 </a:t>
                      </a:r>
                      <a:endParaRPr lang="en-TT" dirty="0"/>
                    </a:p>
                  </a:txBody>
                  <a:tcPr/>
                </a:tc>
                <a:tc>
                  <a:txBody>
                    <a:bodyPr/>
                    <a:lstStyle/>
                    <a:p>
                      <a:r>
                        <a:rPr lang="en-TT" b="1" dirty="0" smtClean="0"/>
                        <a:t>0</a:t>
                      </a:r>
                      <a:endParaRPr lang="en-TT" dirty="0"/>
                    </a:p>
                  </a:txBody>
                  <a:tcPr/>
                </a:tc>
                <a:tc>
                  <a:txBody>
                    <a:bodyPr/>
                    <a:lstStyle/>
                    <a:p>
                      <a:r>
                        <a:rPr lang="en-TT" b="1" dirty="0" smtClean="0"/>
                        <a:t> -1</a:t>
                      </a:r>
                      <a:endParaRPr lang="en-TT" dirty="0"/>
                    </a:p>
                  </a:txBody>
                  <a:tcPr/>
                </a:tc>
              </a:tr>
              <a:tr h="318453">
                <a:tc>
                  <a:txBody>
                    <a:bodyPr/>
                    <a:lstStyle/>
                    <a:p>
                      <a:r>
                        <a:rPr lang="en-TT" b="1" dirty="0" smtClean="0"/>
                        <a:t>Description</a:t>
                      </a:r>
                      <a:endParaRPr lang="en-TT" b="1" dirty="0"/>
                    </a:p>
                  </a:txBody>
                  <a:tcPr/>
                </a:tc>
                <a:tc>
                  <a:txBody>
                    <a:bodyPr/>
                    <a:lstStyle/>
                    <a:p>
                      <a:r>
                        <a:rPr lang="en-TT" dirty="0" smtClean="0"/>
                        <a:t>positively charged particles with a relative atomic mass of 1.</a:t>
                      </a:r>
                      <a:endParaRPr lang="en-TT" dirty="0"/>
                    </a:p>
                  </a:txBody>
                  <a:tcPr/>
                </a:tc>
                <a:tc>
                  <a:txBody>
                    <a:bodyPr/>
                    <a:lstStyle/>
                    <a:p>
                      <a:r>
                        <a:rPr lang="en-TT" dirty="0" smtClean="0"/>
                        <a:t>have no charge but have a mass of </a:t>
                      </a:r>
                      <a:endParaRPr lang="en-TT" dirty="0"/>
                    </a:p>
                  </a:txBody>
                  <a:tcPr/>
                </a:tc>
                <a:tc>
                  <a:txBody>
                    <a:bodyPr/>
                    <a:lstStyle/>
                    <a:p>
                      <a:r>
                        <a:rPr lang="en-TT" dirty="0" smtClean="0"/>
                        <a:t>negatively charged particles with negligible mass</a:t>
                      </a:r>
                      <a:endParaRPr lang="en-TT" dirty="0"/>
                    </a:p>
                  </a:txBody>
                  <a:tcPr/>
                </a:tc>
              </a:tr>
              <a:tr h="318453">
                <a:tc>
                  <a:txBody>
                    <a:bodyPr/>
                    <a:lstStyle/>
                    <a:p>
                      <a:endParaRPr lang="en-TT"/>
                    </a:p>
                  </a:txBody>
                  <a:tcPr/>
                </a:tc>
                <a:tc>
                  <a:txBody>
                    <a:bodyPr/>
                    <a:lstStyle/>
                    <a:p>
                      <a:endParaRPr lang="en-TT"/>
                    </a:p>
                  </a:txBody>
                  <a:tcPr/>
                </a:tc>
                <a:tc>
                  <a:txBody>
                    <a:bodyPr/>
                    <a:lstStyle/>
                    <a:p>
                      <a:endParaRPr lang="en-TT" dirty="0"/>
                    </a:p>
                  </a:txBody>
                  <a:tcPr/>
                </a:tc>
                <a:tc>
                  <a:txBody>
                    <a:bodyPr/>
                    <a:lstStyle/>
                    <a:p>
                      <a:endParaRPr lang="en-TT" dirty="0"/>
                    </a:p>
                  </a:txBody>
                  <a:tcPr/>
                </a:tc>
              </a:tr>
            </a:tbl>
          </a:graphicData>
        </a:graphic>
      </p:graphicFrame>
      <p:sp>
        <p:nvSpPr>
          <p:cNvPr id="5" name="TextBox 4"/>
          <p:cNvSpPr txBox="1"/>
          <p:nvPr/>
        </p:nvSpPr>
        <p:spPr>
          <a:xfrm>
            <a:off x="857224" y="4929198"/>
            <a:ext cx="3571900" cy="1200329"/>
          </a:xfrm>
          <a:prstGeom prst="rect">
            <a:avLst/>
          </a:prstGeom>
          <a:solidFill>
            <a:srgbClr val="FFC000"/>
          </a:solidFill>
        </p:spPr>
        <p:txBody>
          <a:bodyPr wrap="square" rtlCol="0">
            <a:spAutoFit/>
          </a:bodyPr>
          <a:lstStyle/>
          <a:p>
            <a:r>
              <a:rPr lang="en-TT" dirty="0" smtClean="0"/>
              <a:t>Note:</a:t>
            </a:r>
          </a:p>
          <a:p>
            <a:r>
              <a:rPr lang="en-TT" dirty="0" smtClean="0"/>
              <a:t>Atomic particle masses are measured relative to 1/12 the mass of a Carbon 12 atom</a:t>
            </a:r>
            <a:endParaRPr lang="en-TT" dirty="0"/>
          </a:p>
        </p:txBody>
      </p:sp>
      <p:sp>
        <p:nvSpPr>
          <p:cNvPr id="6" name="TextBox 5"/>
          <p:cNvSpPr txBox="1"/>
          <p:nvPr/>
        </p:nvSpPr>
        <p:spPr>
          <a:xfrm>
            <a:off x="4857752" y="4500570"/>
            <a:ext cx="3571900" cy="1631216"/>
          </a:xfrm>
          <a:prstGeom prst="rect">
            <a:avLst/>
          </a:prstGeom>
          <a:solidFill>
            <a:srgbClr val="00B0F0"/>
          </a:solidFill>
        </p:spPr>
        <p:txBody>
          <a:bodyPr wrap="square" rtlCol="0">
            <a:spAutoFit/>
          </a:bodyPr>
          <a:lstStyle/>
          <a:p>
            <a:r>
              <a:rPr lang="en-TT" sz="2000" b="1" dirty="0" smtClean="0"/>
              <a:t>Syllabus objective met:</a:t>
            </a:r>
          </a:p>
          <a:p>
            <a:endParaRPr lang="en-US" sz="2000" b="1" dirty="0" smtClean="0"/>
          </a:p>
          <a:p>
            <a:r>
              <a:rPr lang="en-US" sz="2000" b="1" dirty="0" smtClean="0"/>
              <a:t>Name the three atomic sub particles and state the properties of each</a:t>
            </a:r>
            <a:endParaRPr lang="en-TT" sz="2000" b="1" dirty="0"/>
          </a:p>
        </p:txBody>
      </p:sp>
      <p:sp>
        <p:nvSpPr>
          <p:cNvPr id="7" name="Date Placeholder 6"/>
          <p:cNvSpPr>
            <a:spLocks noGrp="1"/>
          </p:cNvSpPr>
          <p:nvPr>
            <p:ph type="dt" sz="half" idx="10"/>
          </p:nvPr>
        </p:nvSpPr>
        <p:spPr/>
        <p:txBody>
          <a:bodyPr/>
          <a:lstStyle/>
          <a:p>
            <a:fld id="{5DB6C23E-022C-4AAE-933C-0BFFB0488616}" type="datetime1">
              <a:rPr lang="en-US" smtClean="0"/>
              <a:pPr/>
              <a:t>11/1/2015</a:t>
            </a:fld>
            <a:endParaRPr lang="en-TT"/>
          </a:p>
        </p:txBody>
      </p:sp>
      <p:sp>
        <p:nvSpPr>
          <p:cNvPr id="8" name="Slide Number Placeholder 7"/>
          <p:cNvSpPr>
            <a:spLocks noGrp="1"/>
          </p:cNvSpPr>
          <p:nvPr>
            <p:ph type="sldNum" sz="quarter" idx="12"/>
          </p:nvPr>
        </p:nvSpPr>
        <p:spPr/>
        <p:txBody>
          <a:bodyPr/>
          <a:lstStyle/>
          <a:p>
            <a:fld id="{3010FBE0-A70E-41E2-A3FC-39A37474F2DD}" type="slidenum">
              <a:rPr lang="en-TT" smtClean="0"/>
              <a:pPr/>
              <a:t>26</a:t>
            </a:fld>
            <a:endParaRPr lang="en-TT"/>
          </a:p>
        </p:txBody>
      </p:sp>
      <p:sp>
        <p:nvSpPr>
          <p:cNvPr id="9" name="Footer Placeholder 8"/>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Atomic Mass</a:t>
            </a:r>
            <a:endParaRPr lang="en-TT" dirty="0"/>
          </a:p>
        </p:txBody>
      </p:sp>
      <p:sp>
        <p:nvSpPr>
          <p:cNvPr id="6" name="Content Placeholder 5"/>
          <p:cNvSpPr>
            <a:spLocks noGrp="1"/>
          </p:cNvSpPr>
          <p:nvPr>
            <p:ph sz="half" idx="1"/>
          </p:nvPr>
        </p:nvSpPr>
        <p:spPr>
          <a:xfrm>
            <a:off x="214282" y="2571744"/>
            <a:ext cx="2143140" cy="2071702"/>
          </a:xfrm>
        </p:spPr>
        <p:txBody>
          <a:bodyPr/>
          <a:lstStyle/>
          <a:p>
            <a:pPr>
              <a:buNone/>
            </a:pPr>
            <a:r>
              <a:rPr lang="en-TT" sz="3600" dirty="0" smtClean="0"/>
              <a:t>Mass </a:t>
            </a:r>
          </a:p>
          <a:p>
            <a:pPr>
              <a:buNone/>
            </a:pPr>
            <a:r>
              <a:rPr lang="en-TT" sz="3600" dirty="0" smtClean="0"/>
              <a:t>of neutrons</a:t>
            </a:r>
            <a:endParaRPr lang="en-TT" sz="3600" dirty="0"/>
          </a:p>
        </p:txBody>
      </p:sp>
      <p:sp>
        <p:nvSpPr>
          <p:cNvPr id="8" name="Content Placeholder 7"/>
          <p:cNvSpPr>
            <a:spLocks noGrp="1"/>
          </p:cNvSpPr>
          <p:nvPr>
            <p:ph sz="half" idx="2"/>
          </p:nvPr>
        </p:nvSpPr>
        <p:spPr>
          <a:xfrm>
            <a:off x="3000364" y="2500306"/>
            <a:ext cx="1928826" cy="1857388"/>
          </a:xfrm>
        </p:spPr>
        <p:txBody>
          <a:bodyPr/>
          <a:lstStyle/>
          <a:p>
            <a:pPr>
              <a:buNone/>
            </a:pPr>
            <a:r>
              <a:rPr lang="en-TT" sz="3600" dirty="0" smtClean="0"/>
              <a:t>Mass </a:t>
            </a:r>
          </a:p>
          <a:p>
            <a:pPr>
              <a:buNone/>
            </a:pPr>
            <a:r>
              <a:rPr lang="en-TT" sz="3600" dirty="0" smtClean="0"/>
              <a:t>of </a:t>
            </a:r>
          </a:p>
          <a:p>
            <a:pPr>
              <a:buNone/>
            </a:pPr>
            <a:r>
              <a:rPr lang="en-TT" sz="3600" dirty="0" smtClean="0"/>
              <a:t>protons</a:t>
            </a:r>
            <a:endParaRPr lang="en-TT" sz="3600" dirty="0"/>
          </a:p>
        </p:txBody>
      </p:sp>
      <p:sp>
        <p:nvSpPr>
          <p:cNvPr id="9" name="Plus 8"/>
          <p:cNvSpPr/>
          <p:nvPr/>
        </p:nvSpPr>
        <p:spPr bwMode="auto">
          <a:xfrm>
            <a:off x="1928794" y="2643182"/>
            <a:ext cx="1143008" cy="1428760"/>
          </a:xfrm>
          <a:prstGeom prst="mathPlu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0" name="Equal 9"/>
          <p:cNvSpPr/>
          <p:nvPr/>
        </p:nvSpPr>
        <p:spPr bwMode="auto">
          <a:xfrm>
            <a:off x="4786314" y="2786058"/>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1" name="Content Placeholder 7"/>
          <p:cNvSpPr txBox="1">
            <a:spLocks/>
          </p:cNvSpPr>
          <p:nvPr/>
        </p:nvSpPr>
        <p:spPr bwMode="auto">
          <a:xfrm>
            <a:off x="5929322" y="2571744"/>
            <a:ext cx="1928826" cy="185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3600" b="0" i="0" u="none" strike="noStrike" kern="0" cap="none" spc="0" normalizeH="0" baseline="0" noProof="0" dirty="0" smtClean="0">
                <a:ln>
                  <a:noFill/>
                </a:ln>
                <a:solidFill>
                  <a:schemeClr val="tx2"/>
                </a:solidFill>
                <a:effectLst/>
                <a:uLnTx/>
                <a:uFillTx/>
                <a:latin typeface="+mn-lt"/>
                <a:ea typeface="+mn-ea"/>
                <a:cs typeface="+mn-cs"/>
              </a:rPr>
              <a:t>Mass </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3600" b="0" i="0" u="none" strike="noStrike" kern="0" cap="none" spc="0" normalizeH="0" baseline="0" noProof="0" dirty="0" smtClean="0">
                <a:ln>
                  <a:noFill/>
                </a:ln>
                <a:solidFill>
                  <a:schemeClr val="tx2"/>
                </a:solidFill>
                <a:effectLst/>
                <a:uLnTx/>
                <a:uFillTx/>
                <a:latin typeface="+mn-lt"/>
                <a:ea typeface="+mn-ea"/>
                <a:cs typeface="+mn-cs"/>
              </a:rPr>
              <a:t>of </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3600" b="0" i="0" u="none" strike="noStrike" kern="0" cap="none" spc="0" normalizeH="0" baseline="0" noProof="0" dirty="0" smtClean="0">
                <a:ln>
                  <a:noFill/>
                </a:ln>
                <a:solidFill>
                  <a:schemeClr val="tx2"/>
                </a:solidFill>
                <a:effectLst/>
                <a:uLnTx/>
                <a:uFillTx/>
                <a:latin typeface="+mn-lt"/>
                <a:ea typeface="+mn-ea"/>
                <a:cs typeface="+mn-cs"/>
              </a:rPr>
              <a:t>Atom</a:t>
            </a:r>
            <a:endParaRPr kumimoji="0" lang="en-TT" sz="3600" b="0" i="0" u="none" strike="noStrike" kern="0" cap="none" spc="0" normalizeH="0" baseline="0" noProof="0" dirty="0">
              <a:ln>
                <a:noFill/>
              </a:ln>
              <a:solidFill>
                <a:schemeClr val="tx2"/>
              </a:solidFill>
              <a:effectLst/>
              <a:uLnTx/>
              <a:uFillTx/>
              <a:latin typeface="+mn-lt"/>
              <a:ea typeface="+mn-ea"/>
              <a:cs typeface="+mn-cs"/>
            </a:endParaRPr>
          </a:p>
        </p:txBody>
      </p:sp>
      <p:sp>
        <p:nvSpPr>
          <p:cNvPr id="12" name="TextBox 11"/>
          <p:cNvSpPr txBox="1"/>
          <p:nvPr/>
        </p:nvSpPr>
        <p:spPr>
          <a:xfrm>
            <a:off x="785786" y="5357826"/>
            <a:ext cx="6929486" cy="369332"/>
          </a:xfrm>
          <a:prstGeom prst="rect">
            <a:avLst/>
          </a:prstGeom>
          <a:noFill/>
        </p:spPr>
        <p:txBody>
          <a:bodyPr wrap="square" rtlCol="0">
            <a:spAutoFit/>
          </a:bodyPr>
          <a:lstStyle/>
          <a:p>
            <a:r>
              <a:rPr lang="en-TT" dirty="0" smtClean="0"/>
              <a:t>Mass of electrons are almost equal to zero and are not counted!</a:t>
            </a:r>
            <a:endParaRPr lang="en-TT" dirty="0"/>
          </a:p>
        </p:txBody>
      </p:sp>
      <p:sp>
        <p:nvSpPr>
          <p:cNvPr id="13" name="Date Placeholder 12"/>
          <p:cNvSpPr>
            <a:spLocks noGrp="1"/>
          </p:cNvSpPr>
          <p:nvPr>
            <p:ph type="dt" sz="half" idx="10"/>
          </p:nvPr>
        </p:nvSpPr>
        <p:spPr/>
        <p:txBody>
          <a:bodyPr/>
          <a:lstStyle/>
          <a:p>
            <a:fld id="{6130E609-498D-43AD-BCBE-6940D5ECB490}" type="datetime1">
              <a:rPr lang="en-US" smtClean="0"/>
              <a:pPr/>
              <a:t>11/1/2015</a:t>
            </a:fld>
            <a:endParaRPr lang="en-TT"/>
          </a:p>
        </p:txBody>
      </p:sp>
      <p:sp>
        <p:nvSpPr>
          <p:cNvPr id="14" name="Slide Number Placeholder 13"/>
          <p:cNvSpPr>
            <a:spLocks noGrp="1"/>
          </p:cNvSpPr>
          <p:nvPr>
            <p:ph type="sldNum" sz="quarter" idx="12"/>
          </p:nvPr>
        </p:nvSpPr>
        <p:spPr/>
        <p:txBody>
          <a:bodyPr/>
          <a:lstStyle/>
          <a:p>
            <a:fld id="{3674ABF1-9395-4A9A-8B66-D4DA65D09C2F}" type="slidenum">
              <a:rPr lang="en-TT" smtClean="0"/>
              <a:pPr/>
              <a:t>27</a:t>
            </a:fld>
            <a:endParaRPr lang="en-TT"/>
          </a:p>
        </p:txBody>
      </p:sp>
      <p:sp>
        <p:nvSpPr>
          <p:cNvPr id="15" name="Footer Placeholder 14"/>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checkerboard(across)">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build="p"/>
      <p:bldP spid="9" grpId="0" animBg="1"/>
      <p:bldP spid="10" grpId="0" animBg="1"/>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Atomic Mass</a:t>
            </a:r>
            <a:endParaRPr lang="en-TT" dirty="0"/>
          </a:p>
        </p:txBody>
      </p:sp>
      <p:sp>
        <p:nvSpPr>
          <p:cNvPr id="6" name="Content Placeholder 5"/>
          <p:cNvSpPr>
            <a:spLocks noGrp="1"/>
          </p:cNvSpPr>
          <p:nvPr>
            <p:ph sz="half" idx="1"/>
          </p:nvPr>
        </p:nvSpPr>
        <p:spPr>
          <a:xfrm>
            <a:off x="214282" y="2571744"/>
            <a:ext cx="2143140" cy="2071702"/>
          </a:xfrm>
        </p:spPr>
        <p:txBody>
          <a:bodyPr/>
          <a:lstStyle/>
          <a:p>
            <a:pPr>
              <a:buNone/>
            </a:pPr>
            <a:r>
              <a:rPr lang="en-TT" sz="3600" dirty="0" smtClean="0"/>
              <a:t>Mass </a:t>
            </a:r>
          </a:p>
          <a:p>
            <a:pPr>
              <a:buNone/>
            </a:pPr>
            <a:r>
              <a:rPr lang="en-TT" sz="3600" dirty="0" smtClean="0"/>
              <a:t>of neutrons</a:t>
            </a:r>
            <a:endParaRPr lang="en-TT" sz="3600" dirty="0"/>
          </a:p>
        </p:txBody>
      </p:sp>
      <p:sp>
        <p:nvSpPr>
          <p:cNvPr id="8" name="Content Placeholder 7"/>
          <p:cNvSpPr>
            <a:spLocks noGrp="1"/>
          </p:cNvSpPr>
          <p:nvPr>
            <p:ph sz="half" idx="2"/>
          </p:nvPr>
        </p:nvSpPr>
        <p:spPr>
          <a:xfrm>
            <a:off x="3000364" y="2500306"/>
            <a:ext cx="1928826" cy="1857388"/>
          </a:xfrm>
        </p:spPr>
        <p:txBody>
          <a:bodyPr/>
          <a:lstStyle/>
          <a:p>
            <a:pPr>
              <a:buNone/>
            </a:pPr>
            <a:r>
              <a:rPr lang="en-TT" sz="3600" dirty="0" smtClean="0"/>
              <a:t>Mass </a:t>
            </a:r>
          </a:p>
          <a:p>
            <a:pPr>
              <a:buNone/>
            </a:pPr>
            <a:r>
              <a:rPr lang="en-TT" sz="3600" dirty="0" smtClean="0"/>
              <a:t>of </a:t>
            </a:r>
          </a:p>
          <a:p>
            <a:pPr>
              <a:buNone/>
            </a:pPr>
            <a:r>
              <a:rPr lang="en-TT" sz="3600" dirty="0" smtClean="0"/>
              <a:t>protons</a:t>
            </a:r>
            <a:endParaRPr lang="en-TT" sz="3600" dirty="0"/>
          </a:p>
        </p:txBody>
      </p:sp>
      <p:sp>
        <p:nvSpPr>
          <p:cNvPr id="9" name="Plus 8"/>
          <p:cNvSpPr/>
          <p:nvPr/>
        </p:nvSpPr>
        <p:spPr bwMode="auto">
          <a:xfrm>
            <a:off x="1928794" y="2643182"/>
            <a:ext cx="1143008" cy="1428760"/>
          </a:xfrm>
          <a:prstGeom prst="mathPlu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0" name="Equal 9"/>
          <p:cNvSpPr/>
          <p:nvPr/>
        </p:nvSpPr>
        <p:spPr bwMode="auto">
          <a:xfrm>
            <a:off x="4786314" y="2786058"/>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1" name="Content Placeholder 7"/>
          <p:cNvSpPr txBox="1">
            <a:spLocks/>
          </p:cNvSpPr>
          <p:nvPr/>
        </p:nvSpPr>
        <p:spPr bwMode="auto">
          <a:xfrm>
            <a:off x="5929322" y="2571744"/>
            <a:ext cx="1928826" cy="185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3600" b="0" i="0" u="none" strike="noStrike" kern="0" cap="none" spc="0" normalizeH="0" baseline="0" noProof="0" dirty="0" smtClean="0">
                <a:ln>
                  <a:noFill/>
                </a:ln>
                <a:solidFill>
                  <a:schemeClr val="tx2"/>
                </a:solidFill>
                <a:effectLst/>
                <a:uLnTx/>
                <a:uFillTx/>
                <a:latin typeface="+mn-lt"/>
                <a:ea typeface="+mn-ea"/>
                <a:cs typeface="+mn-cs"/>
              </a:rPr>
              <a:t>Mass </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3600" b="0" i="0" u="none" strike="noStrike" kern="0" cap="none" spc="0" normalizeH="0" baseline="0" noProof="0" dirty="0" smtClean="0">
                <a:ln>
                  <a:noFill/>
                </a:ln>
                <a:solidFill>
                  <a:schemeClr val="tx2"/>
                </a:solidFill>
                <a:effectLst/>
                <a:uLnTx/>
                <a:uFillTx/>
                <a:latin typeface="+mn-lt"/>
                <a:ea typeface="+mn-ea"/>
                <a:cs typeface="+mn-cs"/>
              </a:rPr>
              <a:t>of </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3600" b="0" i="0" u="none" strike="noStrike" kern="0" cap="none" spc="0" normalizeH="0" baseline="0" noProof="0" dirty="0" smtClean="0">
                <a:ln>
                  <a:noFill/>
                </a:ln>
                <a:solidFill>
                  <a:schemeClr val="tx2"/>
                </a:solidFill>
                <a:effectLst/>
                <a:uLnTx/>
                <a:uFillTx/>
                <a:latin typeface="+mn-lt"/>
                <a:ea typeface="+mn-ea"/>
                <a:cs typeface="+mn-cs"/>
              </a:rPr>
              <a:t>Atom</a:t>
            </a:r>
            <a:endParaRPr kumimoji="0" lang="en-TT" sz="3600" b="0" i="0" u="none" strike="noStrike" kern="0" cap="none" spc="0" normalizeH="0" baseline="0" noProof="0" dirty="0">
              <a:ln>
                <a:noFill/>
              </a:ln>
              <a:solidFill>
                <a:schemeClr val="tx2"/>
              </a:solidFill>
              <a:effectLst/>
              <a:uLnTx/>
              <a:uFillTx/>
              <a:latin typeface="+mn-lt"/>
              <a:ea typeface="+mn-ea"/>
              <a:cs typeface="+mn-cs"/>
            </a:endParaRPr>
          </a:p>
        </p:txBody>
      </p:sp>
      <p:sp>
        <p:nvSpPr>
          <p:cNvPr id="13" name="Content Placeholder 5"/>
          <p:cNvSpPr txBox="1">
            <a:spLocks/>
          </p:cNvSpPr>
          <p:nvPr/>
        </p:nvSpPr>
        <p:spPr bwMode="auto">
          <a:xfrm>
            <a:off x="428596"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n</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4" name="Plus 13"/>
          <p:cNvSpPr/>
          <p:nvPr/>
        </p:nvSpPr>
        <p:spPr bwMode="auto">
          <a:xfrm>
            <a:off x="1857356" y="4714884"/>
            <a:ext cx="1143008" cy="1428760"/>
          </a:xfrm>
          <a:prstGeom prst="mathPlu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5" name="Content Placeholder 5"/>
          <p:cNvSpPr txBox="1">
            <a:spLocks/>
          </p:cNvSpPr>
          <p:nvPr/>
        </p:nvSpPr>
        <p:spPr bwMode="auto">
          <a:xfrm>
            <a:off x="3071802"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3600" b="0" i="0" u="none" strike="noStrike" kern="0" cap="none" spc="0" normalizeH="0" baseline="0" noProof="0" dirty="0" smtClean="0">
                <a:ln>
                  <a:noFill/>
                </a:ln>
                <a:solidFill>
                  <a:schemeClr val="tx2"/>
                </a:solidFill>
                <a:effectLst/>
                <a:uLnTx/>
                <a:uFillTx/>
                <a:latin typeface="+mn-lt"/>
                <a:ea typeface="+mn-ea"/>
                <a:cs typeface="+mn-cs"/>
              </a:rPr>
              <a:t>Atomic</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3600" b="0" i="0" u="none" strike="noStrike" kern="0" cap="none" spc="0" normalizeH="0" baseline="0" noProof="0" dirty="0" smtClean="0">
                <a:ln>
                  <a:noFill/>
                </a:ln>
                <a:solidFill>
                  <a:schemeClr val="tx2"/>
                </a:solidFill>
                <a:effectLst/>
                <a:uLnTx/>
                <a:uFillTx/>
                <a:latin typeface="+mn-lt"/>
                <a:ea typeface="+mn-ea"/>
                <a:cs typeface="+mn-cs"/>
              </a:rPr>
              <a:t>number</a:t>
            </a:r>
            <a:endParaRPr kumimoji="0" lang="en-TT" sz="3600" b="0" i="0" u="none" strike="noStrike" kern="0" cap="none" spc="0" normalizeH="0" baseline="0" noProof="0" dirty="0">
              <a:ln>
                <a:noFill/>
              </a:ln>
              <a:solidFill>
                <a:schemeClr val="tx2"/>
              </a:solidFill>
              <a:effectLst/>
              <a:uLnTx/>
              <a:uFillTx/>
              <a:latin typeface="+mn-lt"/>
              <a:ea typeface="+mn-ea"/>
              <a:cs typeface="+mn-cs"/>
            </a:endParaRPr>
          </a:p>
        </p:txBody>
      </p:sp>
      <p:sp>
        <p:nvSpPr>
          <p:cNvPr id="16" name="Equal 15"/>
          <p:cNvSpPr/>
          <p:nvPr/>
        </p:nvSpPr>
        <p:spPr bwMode="auto">
          <a:xfrm>
            <a:off x="4857752" y="4786322"/>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Content Placeholder 5"/>
          <p:cNvSpPr txBox="1">
            <a:spLocks/>
          </p:cNvSpPr>
          <p:nvPr/>
        </p:nvSpPr>
        <p:spPr bwMode="auto">
          <a:xfrm>
            <a:off x="6072198"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3600" b="0" i="0" u="none" strike="noStrike" kern="0" cap="none" spc="0" normalizeH="0" baseline="0" noProof="0" dirty="0" smtClean="0">
                <a:ln>
                  <a:noFill/>
                </a:ln>
                <a:solidFill>
                  <a:schemeClr val="tx2"/>
                </a:solidFill>
                <a:effectLst/>
                <a:uLnTx/>
                <a:uFillTx/>
                <a:latin typeface="+mn-lt"/>
                <a:ea typeface="+mn-ea"/>
                <a:cs typeface="+mn-cs"/>
              </a:rPr>
              <a:t>Mass</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lang="en-TT" sz="3600" kern="0" dirty="0" smtClean="0">
                <a:solidFill>
                  <a:schemeClr val="tx2"/>
                </a:solidFill>
                <a:latin typeface="+mn-lt"/>
                <a:cs typeface="+mn-cs"/>
              </a:rPr>
              <a:t>Number</a:t>
            </a:r>
            <a:endParaRPr kumimoji="0" lang="en-TT" sz="3600" b="0" i="0" u="none" strike="noStrike" kern="0" cap="none" spc="0" normalizeH="0" baseline="0" noProof="0" dirty="0">
              <a:ln>
                <a:noFill/>
              </a:ln>
              <a:solidFill>
                <a:schemeClr val="tx2"/>
              </a:solidFill>
              <a:effectLst/>
              <a:uLnTx/>
              <a:uFillTx/>
              <a:latin typeface="+mn-lt"/>
              <a:ea typeface="+mn-ea"/>
              <a:cs typeface="+mn-cs"/>
            </a:endParaRPr>
          </a:p>
        </p:txBody>
      </p:sp>
      <p:sp>
        <p:nvSpPr>
          <p:cNvPr id="19" name="Down Arrow 18"/>
          <p:cNvSpPr/>
          <p:nvPr/>
        </p:nvSpPr>
        <p:spPr bwMode="auto">
          <a:xfrm>
            <a:off x="3786182" y="4286256"/>
            <a:ext cx="500066"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Down Arrow 19"/>
          <p:cNvSpPr/>
          <p:nvPr/>
        </p:nvSpPr>
        <p:spPr bwMode="auto">
          <a:xfrm>
            <a:off x="6643702" y="4429132"/>
            <a:ext cx="500066"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1" name="Down Arrow 20"/>
          <p:cNvSpPr/>
          <p:nvPr/>
        </p:nvSpPr>
        <p:spPr bwMode="auto">
          <a:xfrm>
            <a:off x="1214414" y="4429132"/>
            <a:ext cx="500066"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2" name="Date Placeholder 21"/>
          <p:cNvSpPr>
            <a:spLocks noGrp="1"/>
          </p:cNvSpPr>
          <p:nvPr>
            <p:ph type="dt" sz="half" idx="10"/>
          </p:nvPr>
        </p:nvSpPr>
        <p:spPr/>
        <p:txBody>
          <a:bodyPr/>
          <a:lstStyle/>
          <a:p>
            <a:fld id="{847017F6-A372-4F7C-A84E-0C2DA63F491A}" type="datetime1">
              <a:rPr lang="en-US" smtClean="0"/>
              <a:pPr/>
              <a:t>11/1/2015</a:t>
            </a:fld>
            <a:endParaRPr lang="en-TT"/>
          </a:p>
        </p:txBody>
      </p:sp>
      <p:sp>
        <p:nvSpPr>
          <p:cNvPr id="23" name="Slide Number Placeholder 22"/>
          <p:cNvSpPr>
            <a:spLocks noGrp="1"/>
          </p:cNvSpPr>
          <p:nvPr>
            <p:ph type="sldNum" sz="quarter" idx="12"/>
          </p:nvPr>
        </p:nvSpPr>
        <p:spPr/>
        <p:txBody>
          <a:bodyPr/>
          <a:lstStyle/>
          <a:p>
            <a:fld id="{3674ABF1-9395-4A9A-8B66-D4DA65D09C2F}" type="slidenum">
              <a:rPr lang="en-TT" smtClean="0"/>
              <a:pPr/>
              <a:t>28</a:t>
            </a:fld>
            <a:endParaRPr lang="en-TT"/>
          </a:p>
        </p:txBody>
      </p:sp>
      <p:sp>
        <p:nvSpPr>
          <p:cNvPr id="24" name="Footer Placeholder 23"/>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1" presetClass="entr" presetSubtype="0" fill="hold" grpId="0" nodeType="clickEffect">
                                  <p:stCondLst>
                                    <p:cond delay="0"/>
                                  </p:stCondLst>
                                  <p:childTnLst>
                                    <p:set>
                                      <p:cBhvr>
                                        <p:cTn id="28" dur="1000">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1" presetClass="entr" presetSubtype="0" fill="hold" grpId="0" nodeType="clickEffect">
                                  <p:stCondLst>
                                    <p:cond delay="0"/>
                                  </p:stCondLst>
                                  <p:childTnLst>
                                    <p:set>
                                      <p:cBhvr>
                                        <p:cTn id="32" dur="1000">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1" presetClass="entr" presetSubtype="0" fill="hold" grpId="0" nodeType="clickEffect">
                                  <p:stCondLst>
                                    <p:cond delay="0"/>
                                  </p:stCondLst>
                                  <p:childTnLst>
                                    <p:set>
                                      <p:cBhvr>
                                        <p:cTn id="36" dur="1000">
                                          <p:stCondLst>
                                            <p:cond delay="0"/>
                                          </p:stCondLst>
                                        </p:cTn>
                                        <p:tgtEl>
                                          <p:spTgt spid="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1" presetClass="entr" presetSubtype="0" fill="hold" grpId="0" nodeType="clickEffect">
                                  <p:stCondLst>
                                    <p:cond delay="0"/>
                                  </p:stCondLst>
                                  <p:childTnLst>
                                    <p:set>
                                      <p:cBhvr>
                                        <p:cTn id="40" dur="1000">
                                          <p:stCondLst>
                                            <p:cond delay="0"/>
                                          </p:stCondLst>
                                        </p:cTn>
                                        <p:tgtEl>
                                          <p:spTgt spid="8">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1" presetClass="entr" presetSubtype="0" fill="hold" grpId="0" nodeType="clickEffect">
                                  <p:stCondLst>
                                    <p:cond delay="0"/>
                                  </p:stCondLst>
                                  <p:childTnLst>
                                    <p:set>
                                      <p:cBhvr>
                                        <p:cTn id="44" dur="1000">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1" presetClass="entr" presetSubtype="0" fill="hold" grpId="0" nodeType="clickEffect">
                                  <p:stCondLst>
                                    <p:cond delay="0"/>
                                  </p:stCondLst>
                                  <p:childTnLst>
                                    <p:set>
                                      <p:cBhvr>
                                        <p:cTn id="56" dur="1000">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1" presetClass="entr" presetSubtype="0" fill="hold" grpId="0" nodeType="clickEffect">
                                  <p:stCondLst>
                                    <p:cond delay="0"/>
                                  </p:stCondLst>
                                  <p:childTnLst>
                                    <p:set>
                                      <p:cBhvr>
                                        <p:cTn id="64" dur="1000">
                                          <p:stCondLst>
                                            <p:cond delay="0"/>
                                          </p:stCondLst>
                                        </p:cTn>
                                        <p:tgtEl>
                                          <p:spTgt spid="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1" presetClass="entr" presetSubtype="0" fill="hold" grpId="0" nodeType="clickEffect">
                                  <p:stCondLst>
                                    <p:cond delay="0"/>
                                  </p:stCondLst>
                                  <p:childTnLst>
                                    <p:set>
                                      <p:cBhvr>
                                        <p:cTn id="68" dur="1000">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build="p"/>
      <p:bldP spid="9" grpId="0" animBg="1"/>
      <p:bldP spid="10" grpId="0" animBg="1"/>
      <p:bldP spid="11" grpId="0"/>
      <p:bldP spid="13" grpId="0"/>
      <p:bldP spid="14" grpId="0" animBg="1"/>
      <p:bldP spid="15" grpId="0"/>
      <p:bldP spid="16" grpId="0" animBg="1"/>
      <p:bldP spid="18" grpId="0"/>
      <p:bldP spid="19"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Atomic Mass</a:t>
            </a:r>
            <a:endParaRPr lang="en-TT" dirty="0"/>
          </a:p>
        </p:txBody>
      </p:sp>
      <p:sp>
        <p:nvSpPr>
          <p:cNvPr id="6" name="Content Placeholder 5"/>
          <p:cNvSpPr>
            <a:spLocks noGrp="1"/>
          </p:cNvSpPr>
          <p:nvPr>
            <p:ph sz="half" idx="1"/>
          </p:nvPr>
        </p:nvSpPr>
        <p:spPr>
          <a:xfrm>
            <a:off x="214282" y="2571744"/>
            <a:ext cx="2143140" cy="2071702"/>
          </a:xfrm>
        </p:spPr>
        <p:txBody>
          <a:bodyPr/>
          <a:lstStyle/>
          <a:p>
            <a:pPr>
              <a:buNone/>
            </a:pPr>
            <a:r>
              <a:rPr lang="en-TT" sz="3600" dirty="0" smtClean="0"/>
              <a:t>Mass </a:t>
            </a:r>
          </a:p>
          <a:p>
            <a:pPr>
              <a:buNone/>
            </a:pPr>
            <a:r>
              <a:rPr lang="en-TT" sz="3600" dirty="0" smtClean="0"/>
              <a:t>of neutrons</a:t>
            </a:r>
            <a:endParaRPr lang="en-TT" sz="3600" dirty="0"/>
          </a:p>
        </p:txBody>
      </p:sp>
      <p:sp>
        <p:nvSpPr>
          <p:cNvPr id="8" name="Content Placeholder 7"/>
          <p:cNvSpPr>
            <a:spLocks noGrp="1"/>
          </p:cNvSpPr>
          <p:nvPr>
            <p:ph sz="half" idx="2"/>
          </p:nvPr>
        </p:nvSpPr>
        <p:spPr>
          <a:xfrm>
            <a:off x="3000364" y="2500306"/>
            <a:ext cx="1928826" cy="1857388"/>
          </a:xfrm>
        </p:spPr>
        <p:txBody>
          <a:bodyPr/>
          <a:lstStyle/>
          <a:p>
            <a:pPr lvl="0">
              <a:buNone/>
              <a:defRPr/>
            </a:pPr>
            <a:r>
              <a:rPr lang="en-TT" sz="3600" dirty="0" smtClean="0"/>
              <a:t>Atomic</a:t>
            </a:r>
          </a:p>
          <a:p>
            <a:pPr lvl="0">
              <a:buNone/>
              <a:defRPr/>
            </a:pPr>
            <a:r>
              <a:rPr lang="en-TT" sz="3600" dirty="0" smtClean="0"/>
              <a:t>number</a:t>
            </a:r>
            <a:endParaRPr lang="en-TT" sz="3600" dirty="0"/>
          </a:p>
        </p:txBody>
      </p:sp>
      <p:sp>
        <p:nvSpPr>
          <p:cNvPr id="9" name="Plus 8"/>
          <p:cNvSpPr/>
          <p:nvPr/>
        </p:nvSpPr>
        <p:spPr bwMode="auto">
          <a:xfrm>
            <a:off x="1928794" y="2643182"/>
            <a:ext cx="1143008" cy="1428760"/>
          </a:xfrm>
          <a:prstGeom prst="mathPlu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0" name="Equal 9"/>
          <p:cNvSpPr/>
          <p:nvPr/>
        </p:nvSpPr>
        <p:spPr bwMode="auto">
          <a:xfrm>
            <a:off x="4786314" y="2786058"/>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1" name="Content Placeholder 7"/>
          <p:cNvSpPr txBox="1">
            <a:spLocks/>
          </p:cNvSpPr>
          <p:nvPr/>
        </p:nvSpPr>
        <p:spPr bwMode="auto">
          <a:xfrm>
            <a:off x="5929322" y="2571744"/>
            <a:ext cx="1928826" cy="185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eaLnBrk="1" hangingPunct="1">
              <a:spcBef>
                <a:spcPct val="20000"/>
              </a:spcBef>
              <a:buClr>
                <a:srgbClr val="5F5F5F"/>
              </a:buClr>
              <a:defRPr/>
            </a:pPr>
            <a:r>
              <a:rPr lang="en-TT" sz="3600" kern="0" dirty="0" smtClean="0">
                <a:solidFill>
                  <a:schemeClr val="tx2"/>
                </a:solidFill>
              </a:rPr>
              <a:t>Mass</a:t>
            </a:r>
          </a:p>
          <a:p>
            <a:pPr marL="342900" lvl="0" indent="-342900" algn="ctr" eaLnBrk="1" hangingPunct="1">
              <a:spcBef>
                <a:spcPct val="20000"/>
              </a:spcBef>
              <a:buClr>
                <a:srgbClr val="5F5F5F"/>
              </a:buClr>
              <a:defRPr/>
            </a:pPr>
            <a:r>
              <a:rPr lang="en-TT" sz="3600" kern="0" dirty="0" smtClean="0">
                <a:solidFill>
                  <a:schemeClr val="tx2"/>
                </a:solidFill>
              </a:rPr>
              <a:t>Number</a:t>
            </a:r>
            <a:endParaRPr lang="en-TT" sz="3600" kern="0" dirty="0">
              <a:solidFill>
                <a:schemeClr val="tx2"/>
              </a:solidFill>
            </a:endParaRPr>
          </a:p>
        </p:txBody>
      </p:sp>
      <p:sp>
        <p:nvSpPr>
          <p:cNvPr id="13" name="Content Placeholder 5"/>
          <p:cNvSpPr txBox="1">
            <a:spLocks/>
          </p:cNvSpPr>
          <p:nvPr/>
        </p:nvSpPr>
        <p:spPr bwMode="auto">
          <a:xfrm>
            <a:off x="428596"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n</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4" name="Plus 13"/>
          <p:cNvSpPr/>
          <p:nvPr/>
        </p:nvSpPr>
        <p:spPr bwMode="auto">
          <a:xfrm>
            <a:off x="1857356" y="4714884"/>
            <a:ext cx="1143008" cy="1428760"/>
          </a:xfrm>
          <a:prstGeom prst="mathPlu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5" name="Content Placeholder 5"/>
          <p:cNvSpPr txBox="1">
            <a:spLocks/>
          </p:cNvSpPr>
          <p:nvPr/>
        </p:nvSpPr>
        <p:spPr bwMode="auto">
          <a:xfrm>
            <a:off x="3071802"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Z</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6" name="Equal 15"/>
          <p:cNvSpPr/>
          <p:nvPr/>
        </p:nvSpPr>
        <p:spPr bwMode="auto">
          <a:xfrm>
            <a:off x="4857752" y="4786322"/>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Content Placeholder 5"/>
          <p:cNvSpPr txBox="1">
            <a:spLocks/>
          </p:cNvSpPr>
          <p:nvPr/>
        </p:nvSpPr>
        <p:spPr bwMode="auto">
          <a:xfrm>
            <a:off x="6072198"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A</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7" name="Down Arrow 16"/>
          <p:cNvSpPr/>
          <p:nvPr/>
        </p:nvSpPr>
        <p:spPr bwMode="auto">
          <a:xfrm>
            <a:off x="1214414" y="4429132"/>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Down Arrow 18"/>
          <p:cNvSpPr/>
          <p:nvPr/>
        </p:nvSpPr>
        <p:spPr bwMode="auto">
          <a:xfrm>
            <a:off x="3786182" y="4071942"/>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Down Arrow 19"/>
          <p:cNvSpPr/>
          <p:nvPr/>
        </p:nvSpPr>
        <p:spPr bwMode="auto">
          <a:xfrm>
            <a:off x="6786578" y="4000504"/>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1" name="Date Placeholder 20"/>
          <p:cNvSpPr>
            <a:spLocks noGrp="1"/>
          </p:cNvSpPr>
          <p:nvPr>
            <p:ph type="dt" sz="half" idx="10"/>
          </p:nvPr>
        </p:nvSpPr>
        <p:spPr/>
        <p:txBody>
          <a:bodyPr/>
          <a:lstStyle/>
          <a:p>
            <a:fld id="{65F50C5E-97D8-4847-BA7C-9866C7DFC519}" type="datetime1">
              <a:rPr lang="en-US" smtClean="0"/>
              <a:pPr/>
              <a:t>11/1/2015</a:t>
            </a:fld>
            <a:endParaRPr lang="en-TT"/>
          </a:p>
        </p:txBody>
      </p:sp>
      <p:sp>
        <p:nvSpPr>
          <p:cNvPr id="22" name="Slide Number Placeholder 21"/>
          <p:cNvSpPr>
            <a:spLocks noGrp="1"/>
          </p:cNvSpPr>
          <p:nvPr>
            <p:ph type="sldNum" sz="quarter" idx="12"/>
          </p:nvPr>
        </p:nvSpPr>
        <p:spPr/>
        <p:txBody>
          <a:bodyPr/>
          <a:lstStyle/>
          <a:p>
            <a:fld id="{3674ABF1-9395-4A9A-8B66-D4DA65D09C2F}" type="slidenum">
              <a:rPr lang="en-TT" smtClean="0"/>
              <a:pPr/>
              <a:t>29</a:t>
            </a:fld>
            <a:endParaRPr lang="en-TT"/>
          </a:p>
        </p:txBody>
      </p:sp>
      <p:sp>
        <p:nvSpPr>
          <p:cNvPr id="23" name="Footer Placeholder 22"/>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1" presetClass="entr" presetSubtype="0" fill="hold" grpId="0" nodeType="clickEffect">
                                  <p:stCondLst>
                                    <p:cond delay="0"/>
                                  </p:stCondLst>
                                  <p:childTnLst>
                                    <p:set>
                                      <p:cBhvr>
                                        <p:cTn id="28" dur="1000">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0" nodeType="clickEffect">
                                  <p:stCondLst>
                                    <p:cond delay="0"/>
                                  </p:stCondLst>
                                  <p:childTnLst>
                                    <p:set>
                                      <p:cBhvr>
                                        <p:cTn id="38" dur="1000">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1" presetClass="entr" presetSubtype="0" fill="hold" grpId="0" nodeType="clickEffect">
                                  <p:stCondLst>
                                    <p:cond delay="0"/>
                                  </p:stCondLst>
                                  <p:childTnLst>
                                    <p:set>
                                      <p:cBhvr>
                                        <p:cTn id="46" dur="1000">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1" presetClass="entr" presetSubtype="0" fill="hold" grpId="0" nodeType="clickEffect">
                                  <p:stCondLst>
                                    <p:cond delay="0"/>
                                  </p:stCondLst>
                                  <p:childTnLst>
                                    <p:set>
                                      <p:cBhvr>
                                        <p:cTn id="56" dur="1000">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1" presetClass="entr" presetSubtype="0" fill="hold" grpId="0" nodeType="clickEffect">
                                  <p:stCondLst>
                                    <p:cond delay="0"/>
                                  </p:stCondLst>
                                  <p:childTnLst>
                                    <p:set>
                                      <p:cBhvr>
                                        <p:cTn id="66" dur="1000">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1" presetClass="entr" presetSubtype="0" fill="hold" grpId="0" nodeType="clickEffect">
                                  <p:stCondLst>
                                    <p:cond delay="0"/>
                                  </p:stCondLst>
                                  <p:childTnLst>
                                    <p:set>
                                      <p:cBhvr>
                                        <p:cTn id="70" dur="1000">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build="p"/>
      <p:bldP spid="9" grpId="0" animBg="1"/>
      <p:bldP spid="10" grpId="0" animBg="1"/>
      <p:bldP spid="11" grpId="0"/>
      <p:bldP spid="13" grpId="0"/>
      <p:bldP spid="14" grpId="0" animBg="1"/>
      <p:bldP spid="15" grpId="0"/>
      <p:bldP spid="16" grpId="0" animBg="1"/>
      <p:bldP spid="18" grpId="0"/>
      <p:bldP spid="17"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History of the atom</a:t>
            </a:r>
            <a:endParaRPr lang="en-TT" dirty="0"/>
          </a:p>
        </p:txBody>
      </p:sp>
      <p:sp>
        <p:nvSpPr>
          <p:cNvPr id="3" name="Text Placeholder 2"/>
          <p:cNvSpPr>
            <a:spLocks noGrp="1"/>
          </p:cNvSpPr>
          <p:nvPr>
            <p:ph type="body" idx="1"/>
          </p:nvPr>
        </p:nvSpPr>
        <p:spPr/>
        <p:txBody>
          <a:bodyPr/>
          <a:lstStyle/>
          <a:p>
            <a:r>
              <a:rPr lang="en-TT" dirty="0" smtClean="0"/>
              <a:t>From Democritus to Quantum Theory</a:t>
            </a:r>
            <a:endParaRPr lang="en-TT" dirty="0"/>
          </a:p>
        </p:txBody>
      </p:sp>
      <p:sp>
        <p:nvSpPr>
          <p:cNvPr id="4" name="Date Placeholder 3"/>
          <p:cNvSpPr>
            <a:spLocks noGrp="1"/>
          </p:cNvSpPr>
          <p:nvPr>
            <p:ph type="dt" sz="half" idx="10"/>
          </p:nvPr>
        </p:nvSpPr>
        <p:spPr/>
        <p:txBody>
          <a:bodyPr/>
          <a:lstStyle/>
          <a:p>
            <a:fld id="{0520C629-BDD0-42C7-AE7E-76A1DB51BC4D}" type="datetime1">
              <a:rPr lang="en-US" smtClean="0"/>
              <a:pPr/>
              <a:t>11/1/2015</a:t>
            </a:fld>
            <a:endParaRPr lang="en-TT"/>
          </a:p>
        </p:txBody>
      </p:sp>
      <p:sp>
        <p:nvSpPr>
          <p:cNvPr id="5" name="Slide Number Placeholder 4"/>
          <p:cNvSpPr>
            <a:spLocks noGrp="1"/>
          </p:cNvSpPr>
          <p:nvPr>
            <p:ph type="sldNum" sz="quarter" idx="12"/>
          </p:nvPr>
        </p:nvSpPr>
        <p:spPr/>
        <p:txBody>
          <a:bodyPr/>
          <a:lstStyle/>
          <a:p>
            <a:fld id="{E474D85C-5907-4A10-9B8A-B2B11FD0CB35}" type="slidenum">
              <a:rPr lang="en-TT" smtClean="0"/>
              <a:pPr/>
              <a:t>3</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Atomic Number</a:t>
            </a:r>
            <a:endParaRPr lang="en-TT" dirty="0"/>
          </a:p>
        </p:txBody>
      </p:sp>
      <p:sp>
        <p:nvSpPr>
          <p:cNvPr id="6" name="Content Placeholder 5"/>
          <p:cNvSpPr>
            <a:spLocks noGrp="1"/>
          </p:cNvSpPr>
          <p:nvPr>
            <p:ph sz="half" idx="1"/>
          </p:nvPr>
        </p:nvSpPr>
        <p:spPr>
          <a:xfrm>
            <a:off x="6786578" y="2143116"/>
            <a:ext cx="2143140" cy="2071702"/>
          </a:xfrm>
        </p:spPr>
        <p:txBody>
          <a:bodyPr/>
          <a:lstStyle/>
          <a:p>
            <a:pPr>
              <a:buNone/>
            </a:pPr>
            <a:r>
              <a:rPr lang="en-TT" sz="3600" dirty="0" smtClean="0"/>
              <a:t>Number</a:t>
            </a:r>
          </a:p>
          <a:p>
            <a:pPr>
              <a:buNone/>
            </a:pPr>
            <a:r>
              <a:rPr lang="en-TT" sz="3600" dirty="0" smtClean="0"/>
              <a:t>of </a:t>
            </a:r>
          </a:p>
          <a:p>
            <a:pPr>
              <a:buNone/>
            </a:pPr>
            <a:r>
              <a:rPr lang="en-TT" sz="3600" dirty="0" smtClean="0"/>
              <a:t>protons</a:t>
            </a:r>
            <a:endParaRPr lang="en-TT" sz="3600" dirty="0"/>
          </a:p>
        </p:txBody>
      </p:sp>
      <p:sp>
        <p:nvSpPr>
          <p:cNvPr id="8" name="Content Placeholder 7"/>
          <p:cNvSpPr>
            <a:spLocks noGrp="1"/>
          </p:cNvSpPr>
          <p:nvPr>
            <p:ph sz="half" idx="2"/>
          </p:nvPr>
        </p:nvSpPr>
        <p:spPr>
          <a:xfrm>
            <a:off x="785786" y="2357430"/>
            <a:ext cx="1928826" cy="1857388"/>
          </a:xfrm>
        </p:spPr>
        <p:txBody>
          <a:bodyPr/>
          <a:lstStyle/>
          <a:p>
            <a:pPr lvl="0">
              <a:buNone/>
              <a:defRPr/>
            </a:pPr>
            <a:r>
              <a:rPr lang="en-TT" sz="3600" dirty="0" smtClean="0"/>
              <a:t>Atomic</a:t>
            </a:r>
          </a:p>
          <a:p>
            <a:pPr lvl="0">
              <a:buNone/>
              <a:defRPr/>
            </a:pPr>
            <a:r>
              <a:rPr lang="en-TT" sz="3600" dirty="0" smtClean="0"/>
              <a:t>number</a:t>
            </a:r>
            <a:endParaRPr lang="en-TT" sz="3600" dirty="0"/>
          </a:p>
        </p:txBody>
      </p:sp>
      <p:sp>
        <p:nvSpPr>
          <p:cNvPr id="10" name="Equal 9"/>
          <p:cNvSpPr/>
          <p:nvPr/>
        </p:nvSpPr>
        <p:spPr bwMode="auto">
          <a:xfrm>
            <a:off x="2786050" y="2500306"/>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1" name="Content Placeholder 7"/>
          <p:cNvSpPr txBox="1">
            <a:spLocks/>
          </p:cNvSpPr>
          <p:nvPr/>
        </p:nvSpPr>
        <p:spPr bwMode="auto">
          <a:xfrm>
            <a:off x="4214810" y="2143116"/>
            <a:ext cx="1928826" cy="185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eaLnBrk="1" hangingPunct="1">
              <a:spcBef>
                <a:spcPct val="20000"/>
              </a:spcBef>
              <a:buClr>
                <a:srgbClr val="5F5F5F"/>
              </a:buClr>
              <a:defRPr/>
            </a:pPr>
            <a:r>
              <a:rPr lang="en-TT" sz="3600" kern="0" dirty="0" smtClean="0">
                <a:solidFill>
                  <a:schemeClr val="tx2"/>
                </a:solidFill>
              </a:rPr>
              <a:t>Mass</a:t>
            </a:r>
          </a:p>
          <a:p>
            <a:pPr marL="342900" lvl="0" indent="-342900" algn="ctr" eaLnBrk="1" hangingPunct="1">
              <a:spcBef>
                <a:spcPct val="20000"/>
              </a:spcBef>
              <a:buClr>
                <a:srgbClr val="5F5F5F"/>
              </a:buClr>
              <a:defRPr/>
            </a:pPr>
            <a:r>
              <a:rPr lang="en-TT" sz="3600" kern="0" dirty="0" smtClean="0">
                <a:solidFill>
                  <a:schemeClr val="tx2"/>
                </a:solidFill>
              </a:rPr>
              <a:t>Of 1 proton</a:t>
            </a:r>
            <a:endParaRPr lang="en-TT" sz="3600" kern="0" dirty="0">
              <a:solidFill>
                <a:schemeClr val="tx2"/>
              </a:solidFill>
            </a:endParaRPr>
          </a:p>
        </p:txBody>
      </p:sp>
      <p:sp>
        <p:nvSpPr>
          <p:cNvPr id="13" name="Content Placeholder 5"/>
          <p:cNvSpPr txBox="1">
            <a:spLocks/>
          </p:cNvSpPr>
          <p:nvPr/>
        </p:nvSpPr>
        <p:spPr bwMode="auto">
          <a:xfrm>
            <a:off x="6500826" y="457200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p</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5" name="Content Placeholder 5"/>
          <p:cNvSpPr txBox="1">
            <a:spLocks/>
          </p:cNvSpPr>
          <p:nvPr/>
        </p:nvSpPr>
        <p:spPr bwMode="auto">
          <a:xfrm>
            <a:off x="642910"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Z</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6" name="Equal 15"/>
          <p:cNvSpPr/>
          <p:nvPr/>
        </p:nvSpPr>
        <p:spPr bwMode="auto">
          <a:xfrm>
            <a:off x="2643174" y="4643446"/>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Content Placeholder 5"/>
          <p:cNvSpPr txBox="1">
            <a:spLocks/>
          </p:cNvSpPr>
          <p:nvPr/>
        </p:nvSpPr>
        <p:spPr bwMode="auto">
          <a:xfrm>
            <a:off x="4286248"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1</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7" name="Down Arrow 16"/>
          <p:cNvSpPr/>
          <p:nvPr/>
        </p:nvSpPr>
        <p:spPr bwMode="auto">
          <a:xfrm>
            <a:off x="7286644" y="4143380"/>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Down Arrow 18"/>
          <p:cNvSpPr/>
          <p:nvPr/>
        </p:nvSpPr>
        <p:spPr bwMode="auto">
          <a:xfrm>
            <a:off x="1357290" y="3857628"/>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Down Arrow 19"/>
          <p:cNvSpPr/>
          <p:nvPr/>
        </p:nvSpPr>
        <p:spPr bwMode="auto">
          <a:xfrm>
            <a:off x="4929190" y="4000504"/>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1" name="Multiply 20"/>
          <p:cNvSpPr/>
          <p:nvPr/>
        </p:nvSpPr>
        <p:spPr bwMode="auto">
          <a:xfrm>
            <a:off x="5929322" y="2571744"/>
            <a:ext cx="928694" cy="100013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2" name="Multiply 21"/>
          <p:cNvSpPr/>
          <p:nvPr/>
        </p:nvSpPr>
        <p:spPr bwMode="auto">
          <a:xfrm>
            <a:off x="6000760" y="4929198"/>
            <a:ext cx="928694" cy="100013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3" name="Date Placeholder 22"/>
          <p:cNvSpPr>
            <a:spLocks noGrp="1"/>
          </p:cNvSpPr>
          <p:nvPr>
            <p:ph type="dt" sz="half" idx="10"/>
          </p:nvPr>
        </p:nvSpPr>
        <p:spPr/>
        <p:txBody>
          <a:bodyPr/>
          <a:lstStyle/>
          <a:p>
            <a:fld id="{DEF99E1B-53A0-467C-BD99-BA9E004AB6A1}" type="datetime1">
              <a:rPr lang="en-US" smtClean="0"/>
              <a:pPr/>
              <a:t>11/1/2015</a:t>
            </a:fld>
            <a:endParaRPr lang="en-TT"/>
          </a:p>
        </p:txBody>
      </p:sp>
      <p:sp>
        <p:nvSpPr>
          <p:cNvPr id="24" name="Slide Number Placeholder 23"/>
          <p:cNvSpPr>
            <a:spLocks noGrp="1"/>
          </p:cNvSpPr>
          <p:nvPr>
            <p:ph type="sldNum" sz="quarter" idx="12"/>
          </p:nvPr>
        </p:nvSpPr>
        <p:spPr/>
        <p:txBody>
          <a:bodyPr/>
          <a:lstStyle/>
          <a:p>
            <a:fld id="{3674ABF1-9395-4A9A-8B66-D4DA65D09C2F}" type="slidenum">
              <a:rPr lang="en-TT" smtClean="0"/>
              <a:pPr/>
              <a:t>30</a:t>
            </a:fld>
            <a:endParaRPr lang="en-TT"/>
          </a:p>
        </p:txBody>
      </p:sp>
      <p:sp>
        <p:nvSpPr>
          <p:cNvPr id="25" name="Footer Placeholder 24"/>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1000">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0" nodeType="clickEffect">
                                  <p:stCondLst>
                                    <p:cond delay="0"/>
                                  </p:stCondLst>
                                  <p:childTnLst>
                                    <p:set>
                                      <p:cBhvr>
                                        <p:cTn id="38" dur="1000">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1" presetClass="entr" presetSubtype="0" fill="hold" grpId="0" nodeType="clickEffect">
                                  <p:stCondLst>
                                    <p:cond delay="0"/>
                                  </p:stCondLst>
                                  <p:childTnLst>
                                    <p:set>
                                      <p:cBhvr>
                                        <p:cTn id="52" dur="1000">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1" presetClass="entr" presetSubtype="0" fill="hold" grpId="0" nodeType="clickEffect">
                                  <p:stCondLst>
                                    <p:cond delay="0"/>
                                  </p:stCondLst>
                                  <p:childTnLst>
                                    <p:set>
                                      <p:cBhvr>
                                        <p:cTn id="60" dur="1000">
                                          <p:stCondLst>
                                            <p:cond delay="0"/>
                                          </p:stCondLst>
                                        </p:cTn>
                                        <p:tgtEl>
                                          <p:spTgt spid="6">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1" presetClass="entr" presetSubtype="0" fill="hold" grpId="0" nodeType="clickEffect">
                                  <p:stCondLst>
                                    <p:cond delay="0"/>
                                  </p:stCondLst>
                                  <p:childTnLst>
                                    <p:set>
                                      <p:cBhvr>
                                        <p:cTn id="64" dur="1000">
                                          <p:stCondLst>
                                            <p:cond delay="0"/>
                                          </p:stCondLst>
                                        </p:cTn>
                                        <p:tgtEl>
                                          <p:spTgt spid="6">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1" presetClass="entr" presetSubtype="0" fill="hold" grpId="0" nodeType="clickEffect">
                                  <p:stCondLst>
                                    <p:cond delay="0"/>
                                  </p:stCondLst>
                                  <p:childTnLst>
                                    <p:set>
                                      <p:cBhvr>
                                        <p:cTn id="68" dur="1000">
                                          <p:stCondLst>
                                            <p:cond delay="0"/>
                                          </p:stCondLst>
                                        </p:cTn>
                                        <p:tgtEl>
                                          <p:spTgt spid="6">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1" presetClass="entr" presetSubtype="0" fill="hold" grpId="0" nodeType="clickEffect">
                                  <p:stCondLst>
                                    <p:cond delay="0"/>
                                  </p:stCondLst>
                                  <p:childTnLst>
                                    <p:set>
                                      <p:cBhvr>
                                        <p:cTn id="72" dur="1000">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build="p"/>
      <p:bldP spid="10" grpId="0" animBg="1"/>
      <p:bldP spid="11" grpId="0"/>
      <p:bldP spid="13" grpId="0"/>
      <p:bldP spid="15" grpId="0"/>
      <p:bldP spid="16" grpId="0" animBg="1"/>
      <p:bldP spid="18" grpId="0"/>
      <p:bldP spid="17" grpId="0" animBg="1"/>
      <p:bldP spid="19" grpId="0" animBg="1"/>
      <p:bldP spid="20" grpId="0" animBg="1"/>
      <p:bldP spid="21"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Therefore....</a:t>
            </a:r>
            <a:endParaRPr lang="en-TT" dirty="0"/>
          </a:p>
        </p:txBody>
      </p:sp>
      <p:sp>
        <p:nvSpPr>
          <p:cNvPr id="6" name="Content Placeholder 5"/>
          <p:cNvSpPr>
            <a:spLocks noGrp="1"/>
          </p:cNvSpPr>
          <p:nvPr>
            <p:ph sz="half" idx="1"/>
          </p:nvPr>
        </p:nvSpPr>
        <p:spPr>
          <a:xfrm>
            <a:off x="4286248" y="2214554"/>
            <a:ext cx="2143140" cy="2071702"/>
          </a:xfrm>
        </p:spPr>
        <p:txBody>
          <a:bodyPr/>
          <a:lstStyle/>
          <a:p>
            <a:pPr>
              <a:buNone/>
            </a:pPr>
            <a:r>
              <a:rPr lang="en-TT" sz="3600" dirty="0" smtClean="0"/>
              <a:t>Number</a:t>
            </a:r>
          </a:p>
          <a:p>
            <a:pPr>
              <a:buNone/>
            </a:pPr>
            <a:r>
              <a:rPr lang="en-TT" sz="3600" dirty="0" smtClean="0"/>
              <a:t>of </a:t>
            </a:r>
          </a:p>
          <a:p>
            <a:pPr>
              <a:buNone/>
            </a:pPr>
            <a:r>
              <a:rPr lang="en-TT" sz="3600" dirty="0" smtClean="0"/>
              <a:t>protons</a:t>
            </a:r>
            <a:endParaRPr lang="en-TT" sz="3600" dirty="0"/>
          </a:p>
        </p:txBody>
      </p:sp>
      <p:sp>
        <p:nvSpPr>
          <p:cNvPr id="8" name="Content Placeholder 7"/>
          <p:cNvSpPr>
            <a:spLocks noGrp="1"/>
          </p:cNvSpPr>
          <p:nvPr>
            <p:ph sz="half" idx="2"/>
          </p:nvPr>
        </p:nvSpPr>
        <p:spPr>
          <a:xfrm>
            <a:off x="785786" y="2357430"/>
            <a:ext cx="1928826" cy="1857388"/>
          </a:xfrm>
        </p:spPr>
        <p:txBody>
          <a:bodyPr/>
          <a:lstStyle/>
          <a:p>
            <a:pPr lvl="0">
              <a:buNone/>
              <a:defRPr/>
            </a:pPr>
            <a:r>
              <a:rPr lang="en-TT" sz="3600" dirty="0" smtClean="0"/>
              <a:t>Atomic</a:t>
            </a:r>
          </a:p>
          <a:p>
            <a:pPr lvl="0">
              <a:buNone/>
              <a:defRPr/>
            </a:pPr>
            <a:r>
              <a:rPr lang="en-TT" sz="3600" dirty="0" smtClean="0"/>
              <a:t>number</a:t>
            </a:r>
            <a:endParaRPr lang="en-TT" sz="3600" dirty="0"/>
          </a:p>
        </p:txBody>
      </p:sp>
      <p:sp>
        <p:nvSpPr>
          <p:cNvPr id="10" name="Equal 9"/>
          <p:cNvSpPr/>
          <p:nvPr/>
        </p:nvSpPr>
        <p:spPr bwMode="auto">
          <a:xfrm>
            <a:off x="2786050" y="2500306"/>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3" name="Content Placeholder 5"/>
          <p:cNvSpPr txBox="1">
            <a:spLocks/>
          </p:cNvSpPr>
          <p:nvPr/>
        </p:nvSpPr>
        <p:spPr bwMode="auto">
          <a:xfrm>
            <a:off x="4000496"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p</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5" name="Content Placeholder 5"/>
          <p:cNvSpPr txBox="1">
            <a:spLocks/>
          </p:cNvSpPr>
          <p:nvPr/>
        </p:nvSpPr>
        <p:spPr bwMode="auto">
          <a:xfrm>
            <a:off x="642910"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Z</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6" name="Equal 15"/>
          <p:cNvSpPr/>
          <p:nvPr/>
        </p:nvSpPr>
        <p:spPr bwMode="auto">
          <a:xfrm>
            <a:off x="2643174" y="4643446"/>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7" name="Down Arrow 16"/>
          <p:cNvSpPr/>
          <p:nvPr/>
        </p:nvSpPr>
        <p:spPr bwMode="auto">
          <a:xfrm>
            <a:off x="4857752" y="4214818"/>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Down Arrow 18"/>
          <p:cNvSpPr/>
          <p:nvPr/>
        </p:nvSpPr>
        <p:spPr bwMode="auto">
          <a:xfrm>
            <a:off x="1357290" y="3857628"/>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3" name="Date Placeholder 22"/>
          <p:cNvSpPr>
            <a:spLocks noGrp="1"/>
          </p:cNvSpPr>
          <p:nvPr>
            <p:ph type="dt" sz="half" idx="10"/>
          </p:nvPr>
        </p:nvSpPr>
        <p:spPr/>
        <p:txBody>
          <a:bodyPr/>
          <a:lstStyle/>
          <a:p>
            <a:fld id="{DBFFB8B9-78BE-48FE-BBFA-CA83CEEE2C40}" type="datetime1">
              <a:rPr lang="en-US" smtClean="0"/>
              <a:pPr/>
              <a:t>11/1/2015</a:t>
            </a:fld>
            <a:endParaRPr lang="en-TT"/>
          </a:p>
        </p:txBody>
      </p:sp>
      <p:sp>
        <p:nvSpPr>
          <p:cNvPr id="24" name="Slide Number Placeholder 23"/>
          <p:cNvSpPr>
            <a:spLocks noGrp="1"/>
          </p:cNvSpPr>
          <p:nvPr>
            <p:ph type="sldNum" sz="quarter" idx="12"/>
          </p:nvPr>
        </p:nvSpPr>
        <p:spPr/>
        <p:txBody>
          <a:bodyPr/>
          <a:lstStyle/>
          <a:p>
            <a:fld id="{3674ABF1-9395-4A9A-8B66-D4DA65D09C2F}" type="slidenum">
              <a:rPr lang="en-TT" smtClean="0"/>
              <a:pPr/>
              <a:t>31</a:t>
            </a:fld>
            <a:endParaRPr lang="en-TT"/>
          </a:p>
        </p:txBody>
      </p:sp>
      <p:sp>
        <p:nvSpPr>
          <p:cNvPr id="25" name="Footer Placeholder 24"/>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1000">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0" nodeType="clickEffect">
                                  <p:stCondLst>
                                    <p:cond delay="0"/>
                                  </p:stCondLst>
                                  <p:childTnLst>
                                    <p:set>
                                      <p:cBhvr>
                                        <p:cTn id="38" dur="1000">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1" presetClass="entr" presetSubtype="0" fill="hold" grpId="0" nodeType="clickEffect">
                                  <p:stCondLst>
                                    <p:cond delay="0"/>
                                  </p:stCondLst>
                                  <p:childTnLst>
                                    <p:set>
                                      <p:cBhvr>
                                        <p:cTn id="46" dur="1000">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1" presetClass="entr" presetSubtype="0" fill="hold" grpId="0" nodeType="click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build="p"/>
      <p:bldP spid="10" grpId="0" animBg="1"/>
      <p:bldP spid="13" grpId="0"/>
      <p:bldP spid="15" grpId="0"/>
      <p:bldP spid="16" grpId="0" animBg="1"/>
      <p:bldP spid="17"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Atoms have neutral charge.....</a:t>
            </a:r>
            <a:endParaRPr lang="en-TT" dirty="0"/>
          </a:p>
        </p:txBody>
      </p:sp>
      <p:sp>
        <p:nvSpPr>
          <p:cNvPr id="6" name="Content Placeholder 5"/>
          <p:cNvSpPr>
            <a:spLocks noGrp="1"/>
          </p:cNvSpPr>
          <p:nvPr>
            <p:ph sz="half" idx="1"/>
          </p:nvPr>
        </p:nvSpPr>
        <p:spPr>
          <a:xfrm>
            <a:off x="1571604" y="2357430"/>
            <a:ext cx="2428892" cy="2071702"/>
          </a:xfrm>
        </p:spPr>
        <p:txBody>
          <a:bodyPr/>
          <a:lstStyle/>
          <a:p>
            <a:pPr>
              <a:buNone/>
            </a:pPr>
            <a:r>
              <a:rPr lang="en-TT" sz="3600" dirty="0" smtClean="0"/>
              <a:t>Number of electrons</a:t>
            </a:r>
            <a:endParaRPr lang="en-TT" sz="3600" dirty="0"/>
          </a:p>
        </p:txBody>
      </p:sp>
      <p:sp>
        <p:nvSpPr>
          <p:cNvPr id="10" name="Equal 9"/>
          <p:cNvSpPr/>
          <p:nvPr/>
        </p:nvSpPr>
        <p:spPr bwMode="auto">
          <a:xfrm>
            <a:off x="4786314" y="2786058"/>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1" name="Content Placeholder 7"/>
          <p:cNvSpPr txBox="1">
            <a:spLocks/>
          </p:cNvSpPr>
          <p:nvPr/>
        </p:nvSpPr>
        <p:spPr bwMode="auto">
          <a:xfrm>
            <a:off x="5929322" y="2571744"/>
            <a:ext cx="2214578" cy="185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eaLnBrk="1" hangingPunct="1">
              <a:spcBef>
                <a:spcPct val="20000"/>
              </a:spcBef>
              <a:buClr>
                <a:srgbClr val="5F5F5F"/>
              </a:buClr>
              <a:defRPr/>
            </a:pPr>
            <a:r>
              <a:rPr lang="en-TT" sz="3600" kern="0" dirty="0" smtClean="0">
                <a:solidFill>
                  <a:schemeClr val="tx2"/>
                </a:solidFill>
              </a:rPr>
              <a:t>Number of protons</a:t>
            </a:r>
            <a:endParaRPr lang="en-TT" sz="3600" kern="0" dirty="0">
              <a:solidFill>
                <a:schemeClr val="tx2"/>
              </a:solidFill>
            </a:endParaRPr>
          </a:p>
        </p:txBody>
      </p:sp>
      <p:sp>
        <p:nvSpPr>
          <p:cNvPr id="13" name="Content Placeholder 5"/>
          <p:cNvSpPr txBox="1">
            <a:spLocks/>
          </p:cNvSpPr>
          <p:nvPr/>
        </p:nvSpPr>
        <p:spPr bwMode="auto">
          <a:xfrm>
            <a:off x="1785918"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e-</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6" name="Equal 15"/>
          <p:cNvSpPr/>
          <p:nvPr/>
        </p:nvSpPr>
        <p:spPr bwMode="auto">
          <a:xfrm>
            <a:off x="4857752" y="4786322"/>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Content Placeholder 5"/>
          <p:cNvSpPr txBox="1">
            <a:spLocks/>
          </p:cNvSpPr>
          <p:nvPr/>
        </p:nvSpPr>
        <p:spPr bwMode="auto">
          <a:xfrm>
            <a:off x="6072198"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p</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7" name="Down Arrow 16"/>
          <p:cNvSpPr/>
          <p:nvPr/>
        </p:nvSpPr>
        <p:spPr bwMode="auto">
          <a:xfrm>
            <a:off x="2571736" y="3929066"/>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Down Arrow 19"/>
          <p:cNvSpPr/>
          <p:nvPr/>
        </p:nvSpPr>
        <p:spPr bwMode="auto">
          <a:xfrm>
            <a:off x="6786578" y="4000504"/>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2" name="Date Placeholder 21"/>
          <p:cNvSpPr>
            <a:spLocks noGrp="1"/>
          </p:cNvSpPr>
          <p:nvPr>
            <p:ph type="dt" sz="half" idx="10"/>
          </p:nvPr>
        </p:nvSpPr>
        <p:spPr/>
        <p:txBody>
          <a:bodyPr/>
          <a:lstStyle/>
          <a:p>
            <a:fld id="{19795BC1-7BC3-4086-AB42-01F81B6DF8D3}" type="datetime1">
              <a:rPr lang="en-US" smtClean="0"/>
              <a:pPr/>
              <a:t>11/1/2015</a:t>
            </a:fld>
            <a:endParaRPr lang="en-TT"/>
          </a:p>
        </p:txBody>
      </p:sp>
      <p:sp>
        <p:nvSpPr>
          <p:cNvPr id="23" name="Slide Number Placeholder 22"/>
          <p:cNvSpPr>
            <a:spLocks noGrp="1"/>
          </p:cNvSpPr>
          <p:nvPr>
            <p:ph type="sldNum" sz="quarter" idx="12"/>
          </p:nvPr>
        </p:nvSpPr>
        <p:spPr/>
        <p:txBody>
          <a:bodyPr/>
          <a:lstStyle/>
          <a:p>
            <a:fld id="{3674ABF1-9395-4A9A-8B66-D4DA65D09C2F}" type="slidenum">
              <a:rPr lang="en-TT" smtClean="0"/>
              <a:pPr/>
              <a:t>32</a:t>
            </a:fld>
            <a:endParaRPr lang="en-TT"/>
          </a:p>
        </p:txBody>
      </p:sp>
      <p:sp>
        <p:nvSpPr>
          <p:cNvPr id="24" name="Footer Placeholder 23"/>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1" presetClass="entr" presetSubtype="0" fill="hold" grpId="0" nodeType="clickEffect">
                                  <p:stCondLst>
                                    <p:cond delay="0"/>
                                  </p:stCondLst>
                                  <p:childTnLst>
                                    <p:set>
                                      <p:cBhvr>
                                        <p:cTn id="24" dur="1000">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1000">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0" nodeType="clickEffect">
                                  <p:stCondLst>
                                    <p:cond delay="0"/>
                                  </p:stCondLst>
                                  <p:childTnLst>
                                    <p:set>
                                      <p:cBhvr>
                                        <p:cTn id="38" dur="1000">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0" grpId="0" animBg="1"/>
      <p:bldP spid="11" grpId="0"/>
      <p:bldP spid="13" grpId="0"/>
      <p:bldP spid="16" grpId="0" animBg="1"/>
      <p:bldP spid="18" grpId="0"/>
      <p:bldP spid="17"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Therefore.....</a:t>
            </a:r>
            <a:endParaRPr lang="en-TT" dirty="0"/>
          </a:p>
        </p:txBody>
      </p:sp>
      <p:sp>
        <p:nvSpPr>
          <p:cNvPr id="6" name="Content Placeholder 5"/>
          <p:cNvSpPr>
            <a:spLocks noGrp="1"/>
          </p:cNvSpPr>
          <p:nvPr>
            <p:ph sz="half" idx="1"/>
          </p:nvPr>
        </p:nvSpPr>
        <p:spPr>
          <a:xfrm>
            <a:off x="1571604" y="2357430"/>
            <a:ext cx="2428892" cy="2071702"/>
          </a:xfrm>
        </p:spPr>
        <p:txBody>
          <a:bodyPr/>
          <a:lstStyle/>
          <a:p>
            <a:pPr>
              <a:buNone/>
            </a:pPr>
            <a:r>
              <a:rPr lang="en-TT" sz="3600" dirty="0" smtClean="0"/>
              <a:t>Number of electrons</a:t>
            </a:r>
            <a:endParaRPr lang="en-TT" sz="3600" dirty="0"/>
          </a:p>
        </p:txBody>
      </p:sp>
      <p:sp>
        <p:nvSpPr>
          <p:cNvPr id="10" name="Equal 9"/>
          <p:cNvSpPr/>
          <p:nvPr/>
        </p:nvSpPr>
        <p:spPr bwMode="auto">
          <a:xfrm>
            <a:off x="4786314" y="2786058"/>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1" name="Content Placeholder 7"/>
          <p:cNvSpPr txBox="1">
            <a:spLocks/>
          </p:cNvSpPr>
          <p:nvPr/>
        </p:nvSpPr>
        <p:spPr bwMode="auto">
          <a:xfrm>
            <a:off x="5929322" y="2285992"/>
            <a:ext cx="2214578" cy="185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eaLnBrk="1" hangingPunct="1">
              <a:spcBef>
                <a:spcPct val="20000"/>
              </a:spcBef>
              <a:buClr>
                <a:srgbClr val="5F5F5F"/>
              </a:buClr>
              <a:defRPr/>
            </a:pPr>
            <a:r>
              <a:rPr lang="en-TT" sz="3600" kern="0" dirty="0" smtClean="0">
                <a:solidFill>
                  <a:schemeClr val="tx2"/>
                </a:solidFill>
              </a:rPr>
              <a:t>Number of protons</a:t>
            </a:r>
            <a:endParaRPr lang="en-TT" sz="3600" kern="0" dirty="0">
              <a:solidFill>
                <a:schemeClr val="tx2"/>
              </a:solidFill>
            </a:endParaRPr>
          </a:p>
        </p:txBody>
      </p:sp>
      <p:sp>
        <p:nvSpPr>
          <p:cNvPr id="13" name="Content Placeholder 5"/>
          <p:cNvSpPr txBox="1">
            <a:spLocks/>
          </p:cNvSpPr>
          <p:nvPr/>
        </p:nvSpPr>
        <p:spPr bwMode="auto">
          <a:xfrm>
            <a:off x="1785918"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e-</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6" name="Equal 15"/>
          <p:cNvSpPr/>
          <p:nvPr/>
        </p:nvSpPr>
        <p:spPr bwMode="auto">
          <a:xfrm>
            <a:off x="4857752" y="4786322"/>
            <a:ext cx="1000132" cy="1143008"/>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Content Placeholder 5"/>
          <p:cNvSpPr txBox="1">
            <a:spLocks/>
          </p:cNvSpPr>
          <p:nvPr/>
        </p:nvSpPr>
        <p:spPr bwMode="auto">
          <a:xfrm>
            <a:off x="6072198" y="4786298"/>
            <a:ext cx="2143140"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8000" b="0" i="0" u="none" strike="noStrike" kern="0" cap="none" spc="0" normalizeH="0" baseline="0" noProof="0" dirty="0" smtClean="0">
                <a:ln>
                  <a:noFill/>
                </a:ln>
                <a:solidFill>
                  <a:schemeClr val="tx2"/>
                </a:solidFill>
                <a:effectLst/>
                <a:uLnTx/>
                <a:uFillTx/>
                <a:latin typeface="+mn-lt"/>
                <a:ea typeface="+mn-ea"/>
                <a:cs typeface="+mn-cs"/>
              </a:rPr>
              <a:t>Z</a:t>
            </a:r>
            <a:endParaRPr kumimoji="0" lang="en-TT" sz="8000" b="0" i="0" u="none" strike="noStrike" kern="0" cap="none" spc="0" normalizeH="0" baseline="0" noProof="0" dirty="0">
              <a:ln>
                <a:noFill/>
              </a:ln>
              <a:solidFill>
                <a:schemeClr val="tx2"/>
              </a:solidFill>
              <a:effectLst/>
              <a:uLnTx/>
              <a:uFillTx/>
              <a:latin typeface="+mn-lt"/>
              <a:ea typeface="+mn-ea"/>
              <a:cs typeface="+mn-cs"/>
            </a:endParaRPr>
          </a:p>
        </p:txBody>
      </p:sp>
      <p:sp>
        <p:nvSpPr>
          <p:cNvPr id="17" name="Down Arrow 16"/>
          <p:cNvSpPr/>
          <p:nvPr/>
        </p:nvSpPr>
        <p:spPr bwMode="auto">
          <a:xfrm>
            <a:off x="2571736" y="3929066"/>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Down Arrow 19"/>
          <p:cNvSpPr/>
          <p:nvPr/>
        </p:nvSpPr>
        <p:spPr bwMode="auto">
          <a:xfrm>
            <a:off x="6786578" y="4000504"/>
            <a:ext cx="642942" cy="785818"/>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2" name="Date Placeholder 11"/>
          <p:cNvSpPr>
            <a:spLocks noGrp="1"/>
          </p:cNvSpPr>
          <p:nvPr>
            <p:ph type="dt" sz="half" idx="10"/>
          </p:nvPr>
        </p:nvSpPr>
        <p:spPr/>
        <p:txBody>
          <a:bodyPr/>
          <a:lstStyle/>
          <a:p>
            <a:fld id="{61ACB7BD-4335-4C7C-947E-91F069D6F3C3}" type="datetime1">
              <a:rPr lang="en-US" smtClean="0"/>
              <a:pPr/>
              <a:t>11/1/2015</a:t>
            </a:fld>
            <a:endParaRPr lang="en-TT"/>
          </a:p>
        </p:txBody>
      </p:sp>
      <p:sp>
        <p:nvSpPr>
          <p:cNvPr id="14" name="Slide Number Placeholder 13"/>
          <p:cNvSpPr>
            <a:spLocks noGrp="1"/>
          </p:cNvSpPr>
          <p:nvPr>
            <p:ph type="sldNum" sz="quarter" idx="12"/>
          </p:nvPr>
        </p:nvSpPr>
        <p:spPr/>
        <p:txBody>
          <a:bodyPr/>
          <a:lstStyle/>
          <a:p>
            <a:fld id="{3674ABF1-9395-4A9A-8B66-D4DA65D09C2F}" type="slidenum">
              <a:rPr lang="en-TT" smtClean="0"/>
              <a:pPr/>
              <a:t>33</a:t>
            </a:fld>
            <a:endParaRPr lang="en-TT"/>
          </a:p>
        </p:txBody>
      </p:sp>
      <p:sp>
        <p:nvSpPr>
          <p:cNvPr id="15" name="Footer Placeholder 14"/>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1" presetClass="entr" presetSubtype="0" fill="hold" grpId="0" nodeType="clickEffect">
                                  <p:stCondLst>
                                    <p:cond delay="0"/>
                                  </p:stCondLst>
                                  <p:childTnLst>
                                    <p:set>
                                      <p:cBhvr>
                                        <p:cTn id="24" dur="1000">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1000">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0" nodeType="clickEffect">
                                  <p:stCondLst>
                                    <p:cond delay="0"/>
                                  </p:stCondLst>
                                  <p:childTnLst>
                                    <p:set>
                                      <p:cBhvr>
                                        <p:cTn id="38" dur="1000">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0" grpId="0" animBg="1"/>
      <p:bldP spid="11" grpId="0"/>
      <p:bldP spid="13" grpId="0"/>
      <p:bldP spid="16" grpId="0" animBg="1"/>
      <p:bldP spid="18" grpId="0"/>
      <p:bldP spid="17"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Notation</a:t>
            </a:r>
            <a:endParaRPr lang="en-TT" dirty="0"/>
          </a:p>
        </p:txBody>
      </p:sp>
      <p:sp>
        <p:nvSpPr>
          <p:cNvPr id="4" name="Content Placeholder 3"/>
          <p:cNvSpPr>
            <a:spLocks noGrp="1"/>
          </p:cNvSpPr>
          <p:nvPr>
            <p:ph sz="half" idx="2"/>
          </p:nvPr>
        </p:nvSpPr>
        <p:spPr>
          <a:xfrm>
            <a:off x="500034" y="2357430"/>
            <a:ext cx="4419600" cy="3352800"/>
          </a:xfrm>
        </p:spPr>
        <p:txBody>
          <a:bodyPr anchor="ctr"/>
          <a:lstStyle/>
          <a:p>
            <a:pPr algn="l">
              <a:buNone/>
            </a:pPr>
            <a:r>
              <a:rPr lang="en-TT" dirty="0" smtClean="0"/>
              <a:t>               </a:t>
            </a:r>
            <a:r>
              <a:rPr lang="en-TT" baseline="30000" dirty="0" smtClean="0"/>
              <a:t> </a:t>
            </a:r>
            <a:r>
              <a:rPr lang="en-TT" dirty="0" smtClean="0"/>
              <a:t>A</a:t>
            </a:r>
          </a:p>
          <a:p>
            <a:pPr>
              <a:buNone/>
            </a:pPr>
            <a:r>
              <a:rPr lang="en-TT" sz="7200" dirty="0" smtClean="0"/>
              <a:t>X</a:t>
            </a:r>
          </a:p>
          <a:p>
            <a:pPr algn="l">
              <a:buNone/>
            </a:pPr>
            <a:r>
              <a:rPr lang="en-TT" dirty="0" smtClean="0"/>
              <a:t>                 Z</a:t>
            </a:r>
            <a:endParaRPr lang="en-TT" dirty="0"/>
          </a:p>
        </p:txBody>
      </p:sp>
      <p:sp>
        <p:nvSpPr>
          <p:cNvPr id="5" name="Line Callout 1 4"/>
          <p:cNvSpPr/>
          <p:nvPr/>
        </p:nvSpPr>
        <p:spPr bwMode="auto">
          <a:xfrm>
            <a:off x="5000628" y="1857364"/>
            <a:ext cx="3714776" cy="1428760"/>
          </a:xfrm>
          <a:prstGeom prst="borderCallout1">
            <a:avLst>
              <a:gd name="adj1" fmla="val 18750"/>
              <a:gd name="adj2" fmla="val -8333"/>
              <a:gd name="adj3" fmla="val 81062"/>
              <a:gd name="adj4" fmla="val -76541"/>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The </a:t>
            </a:r>
            <a:r>
              <a:rPr lang="en-TT" b="1" dirty="0" smtClean="0"/>
              <a:t>mass number</a:t>
            </a:r>
            <a:r>
              <a:rPr lang="en-TT" dirty="0" smtClean="0"/>
              <a:t>, represented by the symbol </a:t>
            </a:r>
            <a:r>
              <a:rPr lang="en-TT" b="1" dirty="0" smtClean="0"/>
              <a:t>A</a:t>
            </a:r>
            <a:r>
              <a:rPr lang="en-TT" dirty="0" smtClean="0"/>
              <a:t> is the sum of the number of neutrons (n) and the number of protons (p)</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6" name="Line Callout 1 5"/>
          <p:cNvSpPr/>
          <p:nvPr/>
        </p:nvSpPr>
        <p:spPr bwMode="auto">
          <a:xfrm>
            <a:off x="4786314" y="5072074"/>
            <a:ext cx="3929090" cy="1000132"/>
          </a:xfrm>
          <a:prstGeom prst="borderCallout1">
            <a:avLst>
              <a:gd name="adj1" fmla="val 18750"/>
              <a:gd name="adj2" fmla="val -8333"/>
              <a:gd name="adj3" fmla="val -15820"/>
              <a:gd name="adj4" fmla="val -6283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The </a:t>
            </a:r>
            <a:r>
              <a:rPr lang="en-TT" b="1" dirty="0" smtClean="0"/>
              <a:t>atomic number</a:t>
            </a:r>
            <a:r>
              <a:rPr lang="en-TT" dirty="0" smtClean="0"/>
              <a:t>, represented by the symbol </a:t>
            </a:r>
            <a:r>
              <a:rPr lang="en-TT" b="1" dirty="0" smtClean="0"/>
              <a:t>Z</a:t>
            </a:r>
            <a:r>
              <a:rPr lang="en-TT" dirty="0" smtClean="0"/>
              <a:t> is the sum of the number of protons.</a:t>
            </a:r>
          </a:p>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7" name="Line Callout 1 6"/>
          <p:cNvSpPr/>
          <p:nvPr/>
        </p:nvSpPr>
        <p:spPr bwMode="auto">
          <a:xfrm>
            <a:off x="5500694" y="3714752"/>
            <a:ext cx="3071834" cy="571504"/>
          </a:xfrm>
          <a:prstGeom prst="borderCallout1">
            <a:avLst>
              <a:gd name="adj1" fmla="val 18750"/>
              <a:gd name="adj2" fmla="val -8333"/>
              <a:gd name="adj3" fmla="val 73202"/>
              <a:gd name="adj4" fmla="val -73552"/>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TT" dirty="0" smtClean="0"/>
              <a:t>Element symbol</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8" name="TextBox 7"/>
          <p:cNvSpPr txBox="1"/>
          <p:nvPr/>
        </p:nvSpPr>
        <p:spPr>
          <a:xfrm>
            <a:off x="571472" y="5286388"/>
            <a:ext cx="3429024" cy="923330"/>
          </a:xfrm>
          <a:prstGeom prst="rect">
            <a:avLst/>
          </a:prstGeom>
          <a:solidFill>
            <a:srgbClr val="00B0F0"/>
          </a:solidFill>
        </p:spPr>
        <p:txBody>
          <a:bodyPr wrap="square" rtlCol="0">
            <a:spAutoFit/>
          </a:bodyPr>
          <a:lstStyle/>
          <a:p>
            <a:r>
              <a:rPr lang="en-TT" b="1" dirty="0" smtClean="0"/>
              <a:t>Syllabus objective met:</a:t>
            </a:r>
          </a:p>
          <a:p>
            <a:r>
              <a:rPr lang="en-US" b="1" dirty="0" smtClean="0"/>
              <a:t>define atomic number and mass number</a:t>
            </a:r>
            <a:endParaRPr lang="en-TT" b="1" dirty="0"/>
          </a:p>
        </p:txBody>
      </p:sp>
      <p:sp>
        <p:nvSpPr>
          <p:cNvPr id="9" name="Date Placeholder 8"/>
          <p:cNvSpPr>
            <a:spLocks noGrp="1"/>
          </p:cNvSpPr>
          <p:nvPr>
            <p:ph type="dt" sz="half" idx="10"/>
          </p:nvPr>
        </p:nvSpPr>
        <p:spPr/>
        <p:txBody>
          <a:bodyPr/>
          <a:lstStyle/>
          <a:p>
            <a:fld id="{B016147F-67B9-47B9-92E7-7C447C3AAC7A}" type="datetime1">
              <a:rPr lang="en-US" smtClean="0"/>
              <a:pPr/>
              <a:t>11/1/2015</a:t>
            </a:fld>
            <a:endParaRPr lang="en-TT"/>
          </a:p>
        </p:txBody>
      </p:sp>
      <p:sp>
        <p:nvSpPr>
          <p:cNvPr id="10" name="Slide Number Placeholder 9"/>
          <p:cNvSpPr>
            <a:spLocks noGrp="1"/>
          </p:cNvSpPr>
          <p:nvPr>
            <p:ph type="sldNum" sz="quarter" idx="12"/>
          </p:nvPr>
        </p:nvSpPr>
        <p:spPr/>
        <p:txBody>
          <a:bodyPr/>
          <a:lstStyle/>
          <a:p>
            <a:fld id="{3674ABF1-9395-4A9A-8B66-D4DA65D09C2F}" type="slidenum">
              <a:rPr lang="en-TT" smtClean="0"/>
              <a:pPr/>
              <a:t>34</a:t>
            </a:fld>
            <a:endParaRPr lang="en-TT"/>
          </a:p>
        </p:txBody>
      </p:sp>
      <p:sp>
        <p:nvSpPr>
          <p:cNvPr id="11" name="Footer Placeholder 10"/>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Calculations involving sub-atomic particles</a:t>
            </a:r>
            <a:endParaRPr lang="en-TT" dirty="0"/>
          </a:p>
        </p:txBody>
      </p:sp>
      <p:sp>
        <p:nvSpPr>
          <p:cNvPr id="3" name="Text Placeholder 2"/>
          <p:cNvSpPr>
            <a:spLocks noGrp="1"/>
          </p:cNvSpPr>
          <p:nvPr>
            <p:ph type="body" idx="1"/>
          </p:nvPr>
        </p:nvSpPr>
        <p:spPr/>
        <p:txBody>
          <a:bodyPr/>
          <a:lstStyle/>
          <a:p>
            <a:endParaRPr lang="en-TT" dirty="0"/>
          </a:p>
        </p:txBody>
      </p:sp>
      <p:sp>
        <p:nvSpPr>
          <p:cNvPr id="4" name="Date Placeholder 3"/>
          <p:cNvSpPr>
            <a:spLocks noGrp="1"/>
          </p:cNvSpPr>
          <p:nvPr>
            <p:ph type="dt" sz="half" idx="10"/>
          </p:nvPr>
        </p:nvSpPr>
        <p:spPr/>
        <p:txBody>
          <a:bodyPr/>
          <a:lstStyle/>
          <a:p>
            <a:fld id="{FA27DF0A-ECCC-4F98-BA1E-A2E2E09F6FD6}" type="datetime1">
              <a:rPr lang="en-US" smtClean="0"/>
              <a:pPr/>
              <a:t>11/1/2015</a:t>
            </a:fld>
            <a:endParaRPr lang="en-TT"/>
          </a:p>
        </p:txBody>
      </p:sp>
      <p:sp>
        <p:nvSpPr>
          <p:cNvPr id="5" name="Slide Number Placeholder 4"/>
          <p:cNvSpPr>
            <a:spLocks noGrp="1"/>
          </p:cNvSpPr>
          <p:nvPr>
            <p:ph type="sldNum" sz="quarter" idx="12"/>
          </p:nvPr>
        </p:nvSpPr>
        <p:spPr/>
        <p:txBody>
          <a:bodyPr/>
          <a:lstStyle/>
          <a:p>
            <a:fld id="{E474D85C-5907-4A10-9B8A-B2B11FD0CB35}" type="slidenum">
              <a:rPr lang="en-TT" smtClean="0"/>
              <a:pPr/>
              <a:t>35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Question 1</a:t>
            </a:r>
            <a:endParaRPr lang="en-TT" dirty="0"/>
          </a:p>
        </p:txBody>
      </p:sp>
      <p:sp>
        <p:nvSpPr>
          <p:cNvPr id="3" name="Text Placeholder 2"/>
          <p:cNvSpPr>
            <a:spLocks noGrp="1"/>
          </p:cNvSpPr>
          <p:nvPr>
            <p:ph type="body" idx="1"/>
          </p:nvPr>
        </p:nvSpPr>
        <p:spPr/>
        <p:txBody>
          <a:bodyPr/>
          <a:lstStyle/>
          <a:p>
            <a:r>
              <a:rPr lang="en-TT" dirty="0" smtClean="0"/>
              <a:t>Question</a:t>
            </a:r>
            <a:endParaRPr lang="en-TT" dirty="0"/>
          </a:p>
        </p:txBody>
      </p:sp>
      <p:sp>
        <p:nvSpPr>
          <p:cNvPr id="4" name="Content Placeholder 3"/>
          <p:cNvSpPr>
            <a:spLocks noGrp="1"/>
          </p:cNvSpPr>
          <p:nvPr>
            <p:ph sz="half" idx="2"/>
          </p:nvPr>
        </p:nvSpPr>
        <p:spPr/>
        <p:txBody>
          <a:bodyPr/>
          <a:lstStyle/>
          <a:p>
            <a:pPr algn="l">
              <a:buNone/>
            </a:pPr>
            <a:r>
              <a:rPr lang="en-TT" dirty="0" smtClean="0"/>
              <a:t>An unknown element X has a relative atomic mass of 19 and atomic number equal to 9.</a:t>
            </a:r>
          </a:p>
          <a:p>
            <a:pPr algn="l">
              <a:buNone/>
            </a:pPr>
            <a:endParaRPr lang="en-TT" dirty="0" smtClean="0"/>
          </a:p>
          <a:p>
            <a:pPr algn="l">
              <a:buNone/>
            </a:pPr>
            <a:r>
              <a:rPr lang="en-TT" dirty="0" smtClean="0"/>
              <a:t>How many neutrons does X have?</a:t>
            </a:r>
            <a:endParaRPr lang="en-TT" dirty="0"/>
          </a:p>
        </p:txBody>
      </p:sp>
      <p:sp>
        <p:nvSpPr>
          <p:cNvPr id="5" name="Text Placeholder 4"/>
          <p:cNvSpPr>
            <a:spLocks noGrp="1"/>
          </p:cNvSpPr>
          <p:nvPr>
            <p:ph type="body" sz="quarter" idx="3"/>
          </p:nvPr>
        </p:nvSpPr>
        <p:spPr/>
        <p:txBody>
          <a:bodyPr/>
          <a:lstStyle/>
          <a:p>
            <a:r>
              <a:rPr lang="en-TT" dirty="0" smtClean="0"/>
              <a:t>Answer</a:t>
            </a:r>
            <a:endParaRPr lang="en-TT" dirty="0"/>
          </a:p>
        </p:txBody>
      </p:sp>
      <p:sp>
        <p:nvSpPr>
          <p:cNvPr id="6" name="Content Placeholder 5"/>
          <p:cNvSpPr>
            <a:spLocks noGrp="1"/>
          </p:cNvSpPr>
          <p:nvPr>
            <p:ph sz="quarter" idx="4"/>
          </p:nvPr>
        </p:nvSpPr>
        <p:spPr/>
        <p:txBody>
          <a:bodyPr/>
          <a:lstStyle/>
          <a:p>
            <a:pPr>
              <a:buNone/>
            </a:pPr>
            <a:r>
              <a:rPr lang="en-TT" dirty="0" smtClean="0"/>
              <a:t>Atomic Mass = Mass of neutrons + Mass of protons</a:t>
            </a:r>
          </a:p>
          <a:p>
            <a:pPr>
              <a:buNone/>
            </a:pPr>
            <a:endParaRPr lang="en-TT" dirty="0" smtClean="0"/>
          </a:p>
          <a:p>
            <a:pPr>
              <a:buNone/>
            </a:pPr>
            <a:r>
              <a:rPr lang="en-TT" dirty="0" smtClean="0"/>
              <a:t>A = n + Z</a:t>
            </a:r>
          </a:p>
          <a:p>
            <a:pPr>
              <a:buNone/>
            </a:pPr>
            <a:endParaRPr lang="en-TT" dirty="0" smtClean="0"/>
          </a:p>
          <a:p>
            <a:pPr>
              <a:buNone/>
            </a:pPr>
            <a:r>
              <a:rPr lang="en-TT" dirty="0" smtClean="0"/>
              <a:t>N = A – Z =19 – 9 = 10</a:t>
            </a:r>
          </a:p>
          <a:p>
            <a:pPr>
              <a:buNone/>
            </a:pPr>
            <a:endParaRPr lang="en-TT" dirty="0" smtClean="0"/>
          </a:p>
          <a:p>
            <a:pPr>
              <a:buNone/>
            </a:pPr>
            <a:r>
              <a:rPr lang="en-TT" dirty="0" smtClean="0"/>
              <a:t>X has 10 neutrons</a:t>
            </a:r>
            <a:endParaRPr lang="en-TT" dirty="0"/>
          </a:p>
        </p:txBody>
      </p:sp>
      <p:sp>
        <p:nvSpPr>
          <p:cNvPr id="7" name="Date Placeholder 6"/>
          <p:cNvSpPr>
            <a:spLocks noGrp="1"/>
          </p:cNvSpPr>
          <p:nvPr>
            <p:ph type="dt" sz="half" idx="10"/>
          </p:nvPr>
        </p:nvSpPr>
        <p:spPr/>
        <p:txBody>
          <a:bodyPr/>
          <a:lstStyle/>
          <a:p>
            <a:fld id="{9422056B-D8F9-4ED5-9A55-DCF9AB887BEF}" type="datetime1">
              <a:rPr lang="en-US" smtClean="0"/>
              <a:pPr/>
              <a:t>11/1/2015</a:t>
            </a:fld>
            <a:endParaRPr lang="en-TT"/>
          </a:p>
        </p:txBody>
      </p:sp>
      <p:sp>
        <p:nvSpPr>
          <p:cNvPr id="8" name="Slide Number Placeholder 7"/>
          <p:cNvSpPr>
            <a:spLocks noGrp="1"/>
          </p:cNvSpPr>
          <p:nvPr>
            <p:ph type="sldNum" sz="quarter" idx="12"/>
          </p:nvPr>
        </p:nvSpPr>
        <p:spPr/>
        <p:txBody>
          <a:bodyPr/>
          <a:lstStyle/>
          <a:p>
            <a:fld id="{D7EC33D1-6275-42A3-B59D-15B38540FE87}" type="slidenum">
              <a:rPr lang="en-TT" smtClean="0"/>
              <a:pPr/>
              <a:t>36</a:t>
            </a:fld>
            <a:endParaRPr lang="en-TT"/>
          </a:p>
        </p:txBody>
      </p:sp>
      <p:sp>
        <p:nvSpPr>
          <p:cNvPr id="9" name="Footer Placeholder 8"/>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heckerboard(across)">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checkerboard(across)">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checkerboard(across)">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checkerboard(across)">
                                      <p:cBhvr>
                                        <p:cTn id="39" dur="5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checkerboard(across)">
                                      <p:cBhvr>
                                        <p:cTn id="4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Question 2</a:t>
            </a:r>
            <a:endParaRPr lang="en-TT" dirty="0"/>
          </a:p>
        </p:txBody>
      </p:sp>
      <p:sp>
        <p:nvSpPr>
          <p:cNvPr id="3" name="Text Placeholder 2"/>
          <p:cNvSpPr>
            <a:spLocks noGrp="1"/>
          </p:cNvSpPr>
          <p:nvPr>
            <p:ph type="body" idx="1"/>
          </p:nvPr>
        </p:nvSpPr>
        <p:spPr/>
        <p:txBody>
          <a:bodyPr/>
          <a:lstStyle/>
          <a:p>
            <a:r>
              <a:rPr lang="en-TT" dirty="0" smtClean="0"/>
              <a:t>Question</a:t>
            </a:r>
            <a:endParaRPr lang="en-TT" dirty="0"/>
          </a:p>
        </p:txBody>
      </p:sp>
      <p:sp>
        <p:nvSpPr>
          <p:cNvPr id="4" name="Content Placeholder 3"/>
          <p:cNvSpPr>
            <a:spLocks noGrp="1"/>
          </p:cNvSpPr>
          <p:nvPr>
            <p:ph sz="half" idx="2"/>
          </p:nvPr>
        </p:nvSpPr>
        <p:spPr/>
        <p:txBody>
          <a:bodyPr/>
          <a:lstStyle/>
          <a:p>
            <a:pPr algn="l">
              <a:buNone/>
            </a:pPr>
            <a:r>
              <a:rPr lang="en-TT" dirty="0" smtClean="0"/>
              <a:t>An unknown element Y has a relative atomic mass of 14 and 7 neutrons</a:t>
            </a:r>
          </a:p>
          <a:p>
            <a:pPr algn="l">
              <a:buNone/>
            </a:pPr>
            <a:endParaRPr lang="en-TT" dirty="0" smtClean="0"/>
          </a:p>
          <a:p>
            <a:pPr algn="l">
              <a:buNone/>
            </a:pPr>
            <a:r>
              <a:rPr lang="en-TT" dirty="0" smtClean="0"/>
              <a:t>How many electrons does X have?</a:t>
            </a:r>
            <a:endParaRPr lang="en-TT" dirty="0"/>
          </a:p>
        </p:txBody>
      </p:sp>
      <p:sp>
        <p:nvSpPr>
          <p:cNvPr id="5" name="Text Placeholder 4"/>
          <p:cNvSpPr>
            <a:spLocks noGrp="1"/>
          </p:cNvSpPr>
          <p:nvPr>
            <p:ph type="body" sz="quarter" idx="3"/>
          </p:nvPr>
        </p:nvSpPr>
        <p:spPr/>
        <p:txBody>
          <a:bodyPr/>
          <a:lstStyle/>
          <a:p>
            <a:r>
              <a:rPr lang="en-TT" dirty="0" smtClean="0"/>
              <a:t>Answer</a:t>
            </a:r>
            <a:endParaRPr lang="en-TT" dirty="0"/>
          </a:p>
        </p:txBody>
      </p:sp>
      <p:sp>
        <p:nvSpPr>
          <p:cNvPr id="6" name="Content Placeholder 5"/>
          <p:cNvSpPr>
            <a:spLocks noGrp="1"/>
          </p:cNvSpPr>
          <p:nvPr>
            <p:ph sz="quarter" idx="4"/>
          </p:nvPr>
        </p:nvSpPr>
        <p:spPr/>
        <p:txBody>
          <a:bodyPr/>
          <a:lstStyle/>
          <a:p>
            <a:pPr>
              <a:buNone/>
            </a:pPr>
            <a:r>
              <a:rPr lang="en-TT" sz="1400" dirty="0" smtClean="0"/>
              <a:t>Atomic Mass = Mass of neutrons + Mass of protons</a:t>
            </a:r>
          </a:p>
          <a:p>
            <a:pPr>
              <a:buNone/>
            </a:pPr>
            <a:endParaRPr lang="en-TT" dirty="0" smtClean="0"/>
          </a:p>
          <a:p>
            <a:pPr>
              <a:buNone/>
            </a:pPr>
            <a:r>
              <a:rPr lang="en-TT" dirty="0" smtClean="0"/>
              <a:t>A = n + Z</a:t>
            </a:r>
          </a:p>
          <a:p>
            <a:pPr>
              <a:buNone/>
            </a:pPr>
            <a:endParaRPr lang="en-TT" dirty="0" smtClean="0"/>
          </a:p>
          <a:p>
            <a:pPr>
              <a:buNone/>
            </a:pPr>
            <a:r>
              <a:rPr lang="en-TT" dirty="0" smtClean="0"/>
              <a:t>Z = A – n =14 – 7 = 7</a:t>
            </a:r>
          </a:p>
          <a:p>
            <a:pPr>
              <a:buNone/>
            </a:pPr>
            <a:endParaRPr lang="en-TT" dirty="0" smtClean="0"/>
          </a:p>
          <a:p>
            <a:pPr>
              <a:buNone/>
            </a:pPr>
            <a:r>
              <a:rPr lang="en-TT" dirty="0" smtClean="0"/>
              <a:t>e- = Z = 7</a:t>
            </a:r>
          </a:p>
          <a:p>
            <a:pPr>
              <a:buNone/>
            </a:pPr>
            <a:endParaRPr lang="en-TT" dirty="0" smtClean="0"/>
          </a:p>
          <a:p>
            <a:pPr>
              <a:buNone/>
            </a:pPr>
            <a:r>
              <a:rPr lang="en-TT" dirty="0" smtClean="0"/>
              <a:t>X has 7 electrons</a:t>
            </a:r>
            <a:endParaRPr lang="en-TT" dirty="0"/>
          </a:p>
        </p:txBody>
      </p:sp>
      <p:sp>
        <p:nvSpPr>
          <p:cNvPr id="7" name="Date Placeholder 6"/>
          <p:cNvSpPr>
            <a:spLocks noGrp="1"/>
          </p:cNvSpPr>
          <p:nvPr>
            <p:ph type="dt" sz="half" idx="10"/>
          </p:nvPr>
        </p:nvSpPr>
        <p:spPr/>
        <p:txBody>
          <a:bodyPr/>
          <a:lstStyle/>
          <a:p>
            <a:fld id="{0C5CC79D-7D49-4698-9DED-90AF44991E3F}" type="datetime1">
              <a:rPr lang="en-US" smtClean="0"/>
              <a:pPr/>
              <a:t>11/1/2015</a:t>
            </a:fld>
            <a:endParaRPr lang="en-TT"/>
          </a:p>
        </p:txBody>
      </p:sp>
      <p:sp>
        <p:nvSpPr>
          <p:cNvPr id="8" name="Slide Number Placeholder 7"/>
          <p:cNvSpPr>
            <a:spLocks noGrp="1"/>
          </p:cNvSpPr>
          <p:nvPr>
            <p:ph type="sldNum" sz="quarter" idx="12"/>
          </p:nvPr>
        </p:nvSpPr>
        <p:spPr/>
        <p:txBody>
          <a:bodyPr/>
          <a:lstStyle/>
          <a:p>
            <a:fld id="{D7EC33D1-6275-42A3-B59D-15B38540FE87}" type="slidenum">
              <a:rPr lang="en-TT" smtClean="0"/>
              <a:pPr/>
              <a:t>37</a:t>
            </a:fld>
            <a:endParaRPr lang="en-TT"/>
          </a:p>
        </p:txBody>
      </p:sp>
      <p:sp>
        <p:nvSpPr>
          <p:cNvPr id="9" name="Footer Placeholder 8"/>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heckerboard(across)">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checkerboard(across)">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checkerboard(across)">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checkerboard(across)">
                                      <p:cBhvr>
                                        <p:cTn id="39" dur="5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checkerboard(across)">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checkerboard(across)">
                                      <p:cBhvr>
                                        <p:cTn id="4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Question 3</a:t>
            </a:r>
            <a:endParaRPr lang="en-TT" dirty="0"/>
          </a:p>
        </p:txBody>
      </p:sp>
      <p:sp>
        <p:nvSpPr>
          <p:cNvPr id="3" name="Text Placeholder 2"/>
          <p:cNvSpPr>
            <a:spLocks noGrp="1"/>
          </p:cNvSpPr>
          <p:nvPr>
            <p:ph type="body" idx="1"/>
          </p:nvPr>
        </p:nvSpPr>
        <p:spPr/>
        <p:txBody>
          <a:bodyPr/>
          <a:lstStyle/>
          <a:p>
            <a:r>
              <a:rPr lang="en-TT" dirty="0" smtClean="0"/>
              <a:t>Question</a:t>
            </a:r>
            <a:endParaRPr lang="en-TT" dirty="0"/>
          </a:p>
        </p:txBody>
      </p:sp>
      <p:sp>
        <p:nvSpPr>
          <p:cNvPr id="4" name="Content Placeholder 3"/>
          <p:cNvSpPr>
            <a:spLocks noGrp="1"/>
          </p:cNvSpPr>
          <p:nvPr>
            <p:ph sz="half" idx="2"/>
          </p:nvPr>
        </p:nvSpPr>
        <p:spPr/>
        <p:txBody>
          <a:bodyPr/>
          <a:lstStyle/>
          <a:p>
            <a:pPr algn="l">
              <a:buNone/>
            </a:pPr>
            <a:r>
              <a:rPr lang="en-TT" dirty="0" smtClean="0"/>
              <a:t>An unknown element T has 2 electrons and 4 neutrons.</a:t>
            </a:r>
          </a:p>
          <a:p>
            <a:pPr algn="l">
              <a:buNone/>
            </a:pPr>
            <a:endParaRPr lang="en-TT" dirty="0" smtClean="0"/>
          </a:p>
          <a:p>
            <a:pPr algn="l">
              <a:buNone/>
            </a:pPr>
            <a:r>
              <a:rPr lang="en-TT" dirty="0" smtClean="0"/>
              <a:t>What is the atomic mass of T?</a:t>
            </a:r>
            <a:endParaRPr lang="en-TT" dirty="0"/>
          </a:p>
        </p:txBody>
      </p:sp>
      <p:sp>
        <p:nvSpPr>
          <p:cNvPr id="5" name="Text Placeholder 4"/>
          <p:cNvSpPr>
            <a:spLocks noGrp="1"/>
          </p:cNvSpPr>
          <p:nvPr>
            <p:ph type="body" sz="quarter" idx="3"/>
          </p:nvPr>
        </p:nvSpPr>
        <p:spPr/>
        <p:txBody>
          <a:bodyPr/>
          <a:lstStyle/>
          <a:p>
            <a:r>
              <a:rPr lang="en-TT" dirty="0" smtClean="0"/>
              <a:t>Answer</a:t>
            </a:r>
            <a:endParaRPr lang="en-TT" dirty="0"/>
          </a:p>
        </p:txBody>
      </p:sp>
      <p:sp>
        <p:nvSpPr>
          <p:cNvPr id="6" name="Content Placeholder 5"/>
          <p:cNvSpPr>
            <a:spLocks noGrp="1"/>
          </p:cNvSpPr>
          <p:nvPr>
            <p:ph sz="quarter" idx="4"/>
          </p:nvPr>
        </p:nvSpPr>
        <p:spPr/>
        <p:txBody>
          <a:bodyPr/>
          <a:lstStyle/>
          <a:p>
            <a:pPr>
              <a:buNone/>
            </a:pPr>
            <a:r>
              <a:rPr lang="en-TT" sz="1400" dirty="0" smtClean="0"/>
              <a:t>Atomic Mass = Mass of neutrons + Mass of protons</a:t>
            </a:r>
          </a:p>
          <a:p>
            <a:pPr>
              <a:buNone/>
            </a:pPr>
            <a:endParaRPr lang="en-TT" dirty="0" smtClean="0"/>
          </a:p>
          <a:p>
            <a:pPr>
              <a:buNone/>
            </a:pPr>
            <a:r>
              <a:rPr lang="en-TT" dirty="0" smtClean="0"/>
              <a:t>e- = Z = 2</a:t>
            </a:r>
          </a:p>
          <a:p>
            <a:pPr>
              <a:buNone/>
            </a:pPr>
            <a:endParaRPr lang="en-TT" dirty="0" smtClean="0"/>
          </a:p>
          <a:p>
            <a:pPr>
              <a:buNone/>
            </a:pPr>
            <a:r>
              <a:rPr lang="en-TT" dirty="0" smtClean="0"/>
              <a:t>A = n + Z</a:t>
            </a:r>
          </a:p>
          <a:p>
            <a:pPr>
              <a:buNone/>
            </a:pPr>
            <a:endParaRPr lang="en-TT" dirty="0" smtClean="0"/>
          </a:p>
          <a:p>
            <a:pPr>
              <a:buNone/>
            </a:pPr>
            <a:r>
              <a:rPr lang="en-TT" dirty="0" smtClean="0"/>
              <a:t>A =4 + 2 = 6</a:t>
            </a:r>
          </a:p>
          <a:p>
            <a:pPr>
              <a:buNone/>
            </a:pPr>
            <a:endParaRPr lang="en-TT" dirty="0" smtClean="0"/>
          </a:p>
          <a:p>
            <a:pPr>
              <a:buNone/>
            </a:pPr>
            <a:r>
              <a:rPr lang="en-TT" dirty="0" smtClean="0"/>
              <a:t>T has an atomic mass of 6</a:t>
            </a:r>
            <a:endParaRPr lang="en-TT" dirty="0"/>
          </a:p>
        </p:txBody>
      </p:sp>
      <p:sp>
        <p:nvSpPr>
          <p:cNvPr id="7" name="Date Placeholder 6"/>
          <p:cNvSpPr>
            <a:spLocks noGrp="1"/>
          </p:cNvSpPr>
          <p:nvPr>
            <p:ph type="dt" sz="half" idx="10"/>
          </p:nvPr>
        </p:nvSpPr>
        <p:spPr/>
        <p:txBody>
          <a:bodyPr/>
          <a:lstStyle/>
          <a:p>
            <a:fld id="{3B050B39-15EA-419A-A3F6-DB645B4D10EB}" type="datetime1">
              <a:rPr lang="en-US" smtClean="0"/>
              <a:pPr/>
              <a:t>11/1/2015</a:t>
            </a:fld>
            <a:endParaRPr lang="en-TT"/>
          </a:p>
        </p:txBody>
      </p:sp>
      <p:sp>
        <p:nvSpPr>
          <p:cNvPr id="8" name="Slide Number Placeholder 7"/>
          <p:cNvSpPr>
            <a:spLocks noGrp="1"/>
          </p:cNvSpPr>
          <p:nvPr>
            <p:ph type="sldNum" sz="quarter" idx="12"/>
          </p:nvPr>
        </p:nvSpPr>
        <p:spPr/>
        <p:txBody>
          <a:bodyPr/>
          <a:lstStyle/>
          <a:p>
            <a:fld id="{D7EC33D1-6275-42A3-B59D-15B38540FE87}" type="slidenum">
              <a:rPr lang="en-TT" smtClean="0"/>
              <a:pPr/>
              <a:t>38</a:t>
            </a:fld>
            <a:endParaRPr lang="en-TT"/>
          </a:p>
        </p:txBody>
      </p:sp>
      <p:sp>
        <p:nvSpPr>
          <p:cNvPr id="9" name="Footer Placeholder 8"/>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heckerboard(across)">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checkerboard(across)">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checkerboard(across)">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checkerboard(across)">
                                      <p:cBhvr>
                                        <p:cTn id="39" dur="5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checkerboard(across)">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checkerboard(across)">
                                      <p:cBhvr>
                                        <p:cTn id="4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Electron configurations</a:t>
            </a:r>
            <a:endParaRPr lang="en-TT" dirty="0"/>
          </a:p>
        </p:txBody>
      </p:sp>
      <p:sp>
        <p:nvSpPr>
          <p:cNvPr id="3" name="Text Placeholder 2"/>
          <p:cNvSpPr>
            <a:spLocks noGrp="1"/>
          </p:cNvSpPr>
          <p:nvPr>
            <p:ph type="body" idx="1"/>
          </p:nvPr>
        </p:nvSpPr>
        <p:spPr/>
        <p:txBody>
          <a:bodyPr/>
          <a:lstStyle/>
          <a:p>
            <a:endParaRPr lang="en-TT"/>
          </a:p>
        </p:txBody>
      </p:sp>
      <p:sp>
        <p:nvSpPr>
          <p:cNvPr id="4" name="Date Placeholder 3"/>
          <p:cNvSpPr>
            <a:spLocks noGrp="1"/>
          </p:cNvSpPr>
          <p:nvPr>
            <p:ph type="dt" sz="half" idx="10"/>
          </p:nvPr>
        </p:nvSpPr>
        <p:spPr/>
        <p:txBody>
          <a:bodyPr/>
          <a:lstStyle/>
          <a:p>
            <a:fld id="{95B51F2E-FF51-4AE1-823D-1DC63186E389}" type="datetime1">
              <a:rPr lang="en-US" smtClean="0"/>
              <a:pPr/>
              <a:t>11/1/2015</a:t>
            </a:fld>
            <a:endParaRPr lang="en-TT"/>
          </a:p>
        </p:txBody>
      </p:sp>
      <p:sp>
        <p:nvSpPr>
          <p:cNvPr id="5" name="Slide Number Placeholder 4"/>
          <p:cNvSpPr>
            <a:spLocks noGrp="1"/>
          </p:cNvSpPr>
          <p:nvPr>
            <p:ph type="sldNum" sz="quarter" idx="12"/>
          </p:nvPr>
        </p:nvSpPr>
        <p:spPr/>
        <p:txBody>
          <a:bodyPr/>
          <a:lstStyle/>
          <a:p>
            <a:fld id="{E474D85C-5907-4A10-9B8A-B2B11FD0CB35}" type="slidenum">
              <a:rPr lang="en-TT" smtClean="0"/>
              <a:pPr/>
              <a:t>39</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663575"/>
            <a:ext cx="9144000" cy="1298575"/>
          </a:xfrm>
        </p:spPr>
        <p:txBody>
          <a:bodyPr/>
          <a:lstStyle/>
          <a:p>
            <a:r>
              <a:rPr lang="en-TT" dirty="0" smtClean="0"/>
              <a:t>What is Atomic Theory?</a:t>
            </a:r>
            <a:endParaRPr lang="en-TT" dirty="0"/>
          </a:p>
        </p:txBody>
      </p:sp>
      <p:sp>
        <p:nvSpPr>
          <p:cNvPr id="5125" name="Rectangle 5"/>
          <p:cNvSpPr>
            <a:spLocks noGrp="1" noChangeArrowheads="1"/>
          </p:cNvSpPr>
          <p:nvPr>
            <p:ph type="body" idx="1"/>
          </p:nvPr>
        </p:nvSpPr>
        <p:spPr>
          <a:xfrm>
            <a:off x="3286116" y="2571744"/>
            <a:ext cx="5286412" cy="3448056"/>
          </a:xfrm>
        </p:spPr>
        <p:txBody>
          <a:bodyPr/>
          <a:lstStyle/>
          <a:p>
            <a:pPr>
              <a:buNone/>
            </a:pPr>
            <a:r>
              <a:rPr lang="en-TT" sz="2400" b="1" dirty="0" smtClean="0"/>
              <a:t>Atomic theory</a:t>
            </a:r>
            <a:r>
              <a:rPr lang="en-TT" sz="2400" dirty="0" smtClean="0"/>
              <a:t> is a </a:t>
            </a:r>
            <a:r>
              <a:rPr lang="en-TT" sz="2400" dirty="0" smtClean="0">
                <a:hlinkClick r:id="rId3" tooltip="Theory"/>
              </a:rPr>
              <a:t>theory</a:t>
            </a:r>
            <a:r>
              <a:rPr lang="en-TT" sz="2400" dirty="0" smtClean="0"/>
              <a:t> of the nature of </a:t>
            </a:r>
            <a:r>
              <a:rPr lang="en-TT" sz="2400" dirty="0" smtClean="0">
                <a:hlinkClick r:id="rId4" tooltip="Matter"/>
              </a:rPr>
              <a:t>matter</a:t>
            </a:r>
            <a:r>
              <a:rPr lang="en-TT" sz="2400" dirty="0" smtClean="0"/>
              <a:t>, which states that matter is composed of discrete units called </a:t>
            </a:r>
            <a:r>
              <a:rPr lang="en-TT" sz="2400" dirty="0" smtClean="0">
                <a:hlinkClick r:id="rId5" tooltip="Atom"/>
              </a:rPr>
              <a:t>atoms</a:t>
            </a:r>
            <a:endParaRPr lang="en-TT" sz="2400" dirty="0" smtClean="0"/>
          </a:p>
          <a:p>
            <a:pPr>
              <a:buNone/>
            </a:pPr>
            <a:endParaRPr lang="en-TT" sz="2400" dirty="0"/>
          </a:p>
          <a:p>
            <a:pPr>
              <a:buNone/>
            </a:pPr>
            <a:endParaRPr lang="en-TT" sz="2400" dirty="0" smtClean="0"/>
          </a:p>
          <a:p>
            <a:pPr algn="r">
              <a:buNone/>
            </a:pPr>
            <a:endParaRPr lang="en-TT" sz="2400" dirty="0"/>
          </a:p>
          <a:p>
            <a:pPr algn="l">
              <a:buNone/>
            </a:pPr>
            <a:r>
              <a:rPr lang="en-TT" dirty="0" smtClean="0"/>
              <a:t>(Source: </a:t>
            </a:r>
            <a:r>
              <a:rPr lang="en-TT" dirty="0" smtClean="0">
                <a:hlinkClick r:id="rId6"/>
              </a:rPr>
              <a:t>http://en.wikipedia.org/wiki/Atomic_theory</a:t>
            </a:r>
            <a:r>
              <a:rPr lang="en-TT" dirty="0" smtClean="0"/>
              <a:t>) </a:t>
            </a:r>
          </a:p>
          <a:p>
            <a:pPr algn="r">
              <a:buFont typeface="Wingdings" pitchFamily="2" charset="2"/>
              <a:buNone/>
            </a:pPr>
            <a:endParaRPr lang="en-TT" sz="2400" dirty="0"/>
          </a:p>
        </p:txBody>
      </p:sp>
      <p:sp>
        <p:nvSpPr>
          <p:cNvPr id="4" name="Date Placeholder 3"/>
          <p:cNvSpPr>
            <a:spLocks noGrp="1"/>
          </p:cNvSpPr>
          <p:nvPr>
            <p:ph type="dt" sz="half" idx="10"/>
          </p:nvPr>
        </p:nvSpPr>
        <p:spPr/>
        <p:txBody>
          <a:bodyPr/>
          <a:lstStyle/>
          <a:p>
            <a:fld id="{A38548DA-B9FA-45A3-9317-0580D6A1DC4D}" type="datetime1">
              <a:rPr lang="en-US" smtClean="0"/>
              <a:pPr/>
              <a:t>11/1/2015</a:t>
            </a:fld>
            <a:endParaRPr lang="en-TT"/>
          </a:p>
        </p:txBody>
      </p:sp>
      <p:sp>
        <p:nvSpPr>
          <p:cNvPr id="5" name="Slide Number Placeholder 4"/>
          <p:cNvSpPr>
            <a:spLocks noGrp="1"/>
          </p:cNvSpPr>
          <p:nvPr>
            <p:ph type="sldNum" sz="quarter" idx="12"/>
          </p:nvPr>
        </p:nvSpPr>
        <p:spPr/>
        <p:txBody>
          <a:bodyPr/>
          <a:lstStyle/>
          <a:p>
            <a:fld id="{3010FBE0-A70E-41E2-A3FC-39A37474F2DD}" type="slidenum">
              <a:rPr lang="en-TT" smtClean="0"/>
              <a:pPr/>
              <a:t>4</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125">
                                            <p:txEl>
                                              <p:pRg st="0" end="0"/>
                                            </p:txEl>
                                          </p:spTgt>
                                        </p:tgtEl>
                                        <p:attrNameLst>
                                          <p:attrName>style.visibility</p:attrName>
                                        </p:attrNameLst>
                                      </p:cBhvr>
                                      <p:to>
                                        <p:strVal val="visible"/>
                                      </p:to>
                                    </p:set>
                                    <p:animEffect transition="in" filter="checkerboard(across)">
                                      <p:cBhvr>
                                        <p:cTn id="11" dur="500"/>
                                        <p:tgtEl>
                                          <p:spTgt spid="512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125">
                                            <p:txEl>
                                              <p:pRg st="4" end="4"/>
                                            </p:txEl>
                                          </p:spTgt>
                                        </p:tgtEl>
                                        <p:attrNameLst>
                                          <p:attrName>style.visibility</p:attrName>
                                        </p:attrNameLst>
                                      </p:cBhvr>
                                      <p:to>
                                        <p:strVal val="visible"/>
                                      </p:to>
                                    </p:set>
                                    <p:animEffect transition="in" filter="checkerboard(across)">
                                      <p:cBhvr>
                                        <p:cTn id="16" dur="500"/>
                                        <p:tgtEl>
                                          <p:spTgt spid="5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What is electron configuration?</a:t>
            </a:r>
            <a:endParaRPr lang="en-TT" dirty="0"/>
          </a:p>
        </p:txBody>
      </p:sp>
      <p:sp>
        <p:nvSpPr>
          <p:cNvPr id="3" name="Content Placeholder 2"/>
          <p:cNvSpPr>
            <a:spLocks noGrp="1"/>
          </p:cNvSpPr>
          <p:nvPr>
            <p:ph idx="1"/>
          </p:nvPr>
        </p:nvSpPr>
        <p:spPr/>
        <p:txBody>
          <a:bodyPr/>
          <a:lstStyle/>
          <a:p>
            <a:pPr>
              <a:buNone/>
            </a:pPr>
            <a:r>
              <a:rPr lang="en-TT" sz="4400" b="1" dirty="0" smtClean="0"/>
              <a:t>Electron configuration</a:t>
            </a:r>
            <a:r>
              <a:rPr lang="en-TT" sz="4400" dirty="0" smtClean="0"/>
              <a:t> is the arrangement of </a:t>
            </a:r>
            <a:r>
              <a:rPr lang="en-TT" sz="4400" u="sng" dirty="0" smtClean="0">
                <a:hlinkClick r:id="rId2" action="ppaction://hlinkfile" tooltip="Electron"/>
              </a:rPr>
              <a:t>electrons</a:t>
            </a:r>
            <a:r>
              <a:rPr lang="en-TT" sz="4400" dirty="0" smtClean="0"/>
              <a:t> in an </a:t>
            </a:r>
            <a:r>
              <a:rPr lang="en-TT" sz="4400" u="sng" dirty="0" smtClean="0">
                <a:hlinkClick r:id="rId3" action="ppaction://hlinkfile" tooltip="Atom"/>
              </a:rPr>
              <a:t>atom</a:t>
            </a:r>
            <a:r>
              <a:rPr lang="en-TT" sz="4400" dirty="0" smtClean="0"/>
              <a:t>, </a:t>
            </a:r>
            <a:r>
              <a:rPr lang="en-TT" sz="4400" u="sng" dirty="0" smtClean="0">
                <a:hlinkClick r:id="rId4" action="ppaction://hlinkfile" tooltip="Molecule"/>
              </a:rPr>
              <a:t>molecule</a:t>
            </a:r>
            <a:r>
              <a:rPr lang="en-TT" sz="4400" dirty="0" smtClean="0"/>
              <a:t> or other body.</a:t>
            </a:r>
            <a:endParaRPr lang="en-TT" sz="4400" dirty="0"/>
          </a:p>
        </p:txBody>
      </p:sp>
      <p:sp>
        <p:nvSpPr>
          <p:cNvPr id="4" name="TextBox 3"/>
          <p:cNvSpPr txBox="1"/>
          <p:nvPr/>
        </p:nvSpPr>
        <p:spPr>
          <a:xfrm>
            <a:off x="5143504" y="5357826"/>
            <a:ext cx="3143272" cy="646331"/>
          </a:xfrm>
          <a:prstGeom prst="rect">
            <a:avLst/>
          </a:prstGeom>
          <a:solidFill>
            <a:srgbClr val="00B0F0"/>
          </a:solidFill>
        </p:spPr>
        <p:txBody>
          <a:bodyPr wrap="square" rtlCol="0">
            <a:spAutoFit/>
          </a:bodyPr>
          <a:lstStyle/>
          <a:p>
            <a:r>
              <a:rPr lang="en-TT" dirty="0" smtClean="0"/>
              <a:t>Syllabus objective met:</a:t>
            </a:r>
          </a:p>
          <a:p>
            <a:r>
              <a:rPr lang="en-TT" dirty="0" smtClean="0"/>
              <a:t>Define electron configuration</a:t>
            </a:r>
            <a:endParaRPr lang="en-TT" dirty="0"/>
          </a:p>
        </p:txBody>
      </p:sp>
      <p:sp>
        <p:nvSpPr>
          <p:cNvPr id="5" name="Date Placeholder 4"/>
          <p:cNvSpPr>
            <a:spLocks noGrp="1"/>
          </p:cNvSpPr>
          <p:nvPr>
            <p:ph type="dt" sz="half" idx="10"/>
          </p:nvPr>
        </p:nvSpPr>
        <p:spPr/>
        <p:txBody>
          <a:bodyPr/>
          <a:lstStyle/>
          <a:p>
            <a:fld id="{7FDDD94E-08BB-456C-8AC2-79A4930ABD45}" type="datetime1">
              <a:rPr lang="en-US" smtClean="0"/>
              <a:pPr/>
              <a:t>11/1/2015</a:t>
            </a:fld>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40</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What does THAT mean?</a:t>
            </a:r>
            <a:endParaRPr lang="en-TT" dirty="0"/>
          </a:p>
        </p:txBody>
      </p:sp>
      <p:sp>
        <p:nvSpPr>
          <p:cNvPr id="3" name="Content Placeholder 2"/>
          <p:cNvSpPr>
            <a:spLocks noGrp="1"/>
          </p:cNvSpPr>
          <p:nvPr>
            <p:ph sz="half" idx="1"/>
          </p:nvPr>
        </p:nvSpPr>
        <p:spPr>
          <a:xfrm>
            <a:off x="4357686" y="1857364"/>
            <a:ext cx="4419600" cy="3352800"/>
          </a:xfrm>
        </p:spPr>
        <p:txBody>
          <a:bodyPr/>
          <a:lstStyle/>
          <a:p>
            <a:pPr>
              <a:buNone/>
            </a:pPr>
            <a:r>
              <a:rPr lang="en-TT" dirty="0" smtClean="0"/>
              <a:t>Remember the Rutherford-Bohr model of the atom?</a:t>
            </a:r>
          </a:p>
          <a:p>
            <a:pPr>
              <a:buNone/>
            </a:pPr>
            <a:endParaRPr lang="en-TT" sz="1000" dirty="0" smtClean="0"/>
          </a:p>
          <a:p>
            <a:pPr>
              <a:buNone/>
            </a:pPr>
            <a:r>
              <a:rPr lang="en-TT" dirty="0" smtClean="0"/>
              <a:t>Bohr determined that electrons circled in a definite path around the nucleus</a:t>
            </a:r>
          </a:p>
          <a:p>
            <a:pPr>
              <a:buNone/>
            </a:pPr>
            <a:endParaRPr lang="en-TT" sz="1000" dirty="0" smtClean="0"/>
          </a:p>
          <a:p>
            <a:pPr>
              <a:buNone/>
            </a:pPr>
            <a:r>
              <a:rPr lang="en-TT" dirty="0" smtClean="0"/>
              <a:t>This path was known as an </a:t>
            </a:r>
            <a:r>
              <a:rPr lang="en-TT" b="1" dirty="0" smtClean="0"/>
              <a:t>orbit</a:t>
            </a:r>
            <a:r>
              <a:rPr lang="en-TT" dirty="0" smtClean="0"/>
              <a:t> or </a:t>
            </a:r>
            <a:r>
              <a:rPr lang="en-TT" b="1" dirty="0" smtClean="0"/>
              <a:t>shell</a:t>
            </a:r>
          </a:p>
          <a:p>
            <a:pPr>
              <a:buNone/>
            </a:pPr>
            <a:r>
              <a:rPr lang="en-TT" sz="2000" dirty="0" smtClean="0"/>
              <a:t>(like a how a planet circles the sun)</a:t>
            </a:r>
          </a:p>
          <a:p>
            <a:pPr>
              <a:buNone/>
            </a:pPr>
            <a:endParaRPr lang="en-TT" dirty="0"/>
          </a:p>
        </p:txBody>
      </p:sp>
      <p:pic>
        <p:nvPicPr>
          <p:cNvPr id="5" name="Picture 2"/>
          <p:cNvPicPr>
            <a:picLocks noGrp="1" noChangeAspect="1" noChangeArrowheads="1"/>
          </p:cNvPicPr>
          <p:nvPr>
            <p:ph sz="half" idx="2"/>
          </p:nvPr>
        </p:nvPicPr>
        <p:blipFill>
          <a:blip r:embed="rId3"/>
          <a:srcRect/>
          <a:stretch>
            <a:fillRect/>
          </a:stretch>
        </p:blipFill>
        <p:spPr bwMode="auto">
          <a:xfrm>
            <a:off x="571472" y="1857364"/>
            <a:ext cx="3917149" cy="4162436"/>
          </a:xfrm>
          <a:prstGeom prst="rect">
            <a:avLst/>
          </a:prstGeom>
          <a:noFill/>
          <a:ln w="12700" cap="flat" cmpd="sng">
            <a:noFill/>
            <a:prstDash val="solid"/>
            <a:miter lim="800000"/>
            <a:headEnd type="none" w="sm" len="sm"/>
            <a:tailEnd type="none" w="sm" len="sm"/>
          </a:ln>
          <a:effectLst/>
        </p:spPr>
      </p:pic>
      <p:cxnSp>
        <p:nvCxnSpPr>
          <p:cNvPr id="9" name="Straight Arrow Connector 8"/>
          <p:cNvCxnSpPr/>
          <p:nvPr/>
        </p:nvCxnSpPr>
        <p:spPr bwMode="auto">
          <a:xfrm rot="10800000">
            <a:off x="2857488" y="4286256"/>
            <a:ext cx="3571900" cy="13573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 name="Straight Arrow Connector 10"/>
          <p:cNvCxnSpPr/>
          <p:nvPr/>
        </p:nvCxnSpPr>
        <p:spPr bwMode="auto">
          <a:xfrm rot="10800000">
            <a:off x="3071802" y="4786322"/>
            <a:ext cx="3286148" cy="92869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rot="10800000">
            <a:off x="3143240" y="5286388"/>
            <a:ext cx="3214710" cy="500066"/>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4" name="Date Placeholder 13"/>
          <p:cNvSpPr>
            <a:spLocks noGrp="1"/>
          </p:cNvSpPr>
          <p:nvPr>
            <p:ph type="dt" sz="half" idx="10"/>
          </p:nvPr>
        </p:nvSpPr>
        <p:spPr/>
        <p:txBody>
          <a:bodyPr/>
          <a:lstStyle/>
          <a:p>
            <a:fld id="{FB1A4D03-D885-46D0-92F2-802CCA765346}" type="datetime1">
              <a:rPr lang="en-US" smtClean="0"/>
              <a:pPr/>
              <a:t>11/1/2015</a:t>
            </a:fld>
            <a:endParaRPr lang="en-TT"/>
          </a:p>
        </p:txBody>
      </p:sp>
      <p:sp>
        <p:nvSpPr>
          <p:cNvPr id="15" name="Slide Number Placeholder 14"/>
          <p:cNvSpPr>
            <a:spLocks noGrp="1"/>
          </p:cNvSpPr>
          <p:nvPr>
            <p:ph type="sldNum" sz="quarter" idx="12"/>
          </p:nvPr>
        </p:nvSpPr>
        <p:spPr/>
        <p:txBody>
          <a:bodyPr/>
          <a:lstStyle/>
          <a:p>
            <a:fld id="{3674ABF1-9395-4A9A-8B66-D4DA65D09C2F}" type="slidenum">
              <a:rPr lang="en-TT" smtClean="0"/>
              <a:pPr/>
              <a:t>41</a:t>
            </a:fld>
            <a:endParaRPr lang="en-TT"/>
          </a:p>
        </p:txBody>
      </p:sp>
      <p:sp>
        <p:nvSpPr>
          <p:cNvPr id="16" name="Footer Placeholder 1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1" presetClass="entr" presetSubtype="0" fill="hold" nodeType="clickEffect">
                                  <p:stCondLst>
                                    <p:cond delay="0"/>
                                  </p:stCondLst>
                                  <p:childTnLst>
                                    <p:set>
                                      <p:cBhvr>
                                        <p:cTn id="36" dur="1000">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1" presetClass="entr" presetSubtype="0" fill="hold" nodeType="clickEffect">
                                  <p:stCondLst>
                                    <p:cond delay="0"/>
                                  </p:stCondLst>
                                  <p:childTnLst>
                                    <p:set>
                                      <p:cBhvr>
                                        <p:cTn id="40" dur="1000">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1" presetClass="entr" presetSubtype="0" fill="hold" nodeType="clickEffect">
                                  <p:stCondLst>
                                    <p:cond delay="0"/>
                                  </p:stCondLst>
                                  <p:childTnLst>
                                    <p:set>
                                      <p:cBhvr>
                                        <p:cTn id="44" dur="1000">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Electron orbits</a:t>
            </a:r>
            <a:endParaRPr lang="en-TT" dirty="0"/>
          </a:p>
        </p:txBody>
      </p:sp>
      <p:sp>
        <p:nvSpPr>
          <p:cNvPr id="3" name="Content Placeholder 2"/>
          <p:cNvSpPr>
            <a:spLocks noGrp="1"/>
          </p:cNvSpPr>
          <p:nvPr>
            <p:ph sz="half" idx="1"/>
          </p:nvPr>
        </p:nvSpPr>
        <p:spPr>
          <a:xfrm>
            <a:off x="4429124" y="2786058"/>
            <a:ext cx="4419600" cy="1071570"/>
          </a:xfrm>
        </p:spPr>
        <p:txBody>
          <a:bodyPr/>
          <a:lstStyle/>
          <a:p>
            <a:pPr>
              <a:buNone/>
            </a:pPr>
            <a:r>
              <a:rPr lang="en-TT" sz="2400" dirty="0" smtClean="0"/>
              <a:t>Each orbit has a fixed distance from the nucleus</a:t>
            </a:r>
          </a:p>
          <a:p>
            <a:pPr>
              <a:buNone/>
            </a:pPr>
            <a:endParaRPr lang="en-TT" sz="2400" dirty="0" smtClean="0"/>
          </a:p>
        </p:txBody>
      </p:sp>
      <p:pic>
        <p:nvPicPr>
          <p:cNvPr id="5" name="Picture 2"/>
          <p:cNvPicPr>
            <a:picLocks noGrp="1" noChangeAspect="1" noChangeArrowheads="1"/>
          </p:cNvPicPr>
          <p:nvPr>
            <p:ph sz="half" idx="2"/>
          </p:nvPr>
        </p:nvPicPr>
        <p:blipFill>
          <a:blip r:embed="rId2"/>
          <a:srcRect/>
          <a:stretch>
            <a:fillRect/>
          </a:stretch>
        </p:blipFill>
        <p:spPr bwMode="auto">
          <a:xfrm>
            <a:off x="642910" y="1785926"/>
            <a:ext cx="3917149" cy="4162436"/>
          </a:xfrm>
          <a:prstGeom prst="rect">
            <a:avLst/>
          </a:prstGeom>
          <a:noFill/>
          <a:ln w="12700" cap="flat" cmpd="sng">
            <a:noFill/>
            <a:prstDash val="solid"/>
            <a:miter lim="800000"/>
            <a:headEnd type="none" w="sm" len="sm"/>
            <a:tailEnd type="none" w="sm" len="sm"/>
          </a:ln>
          <a:effectLst/>
        </p:spPr>
      </p:pic>
      <p:cxnSp>
        <p:nvCxnSpPr>
          <p:cNvPr id="7" name="Straight Arrow Connector 6"/>
          <p:cNvCxnSpPr/>
          <p:nvPr/>
        </p:nvCxnSpPr>
        <p:spPr bwMode="auto">
          <a:xfrm rot="5400000">
            <a:off x="2179621" y="4321181"/>
            <a:ext cx="357190" cy="158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9" name="Straight Arrow Connector 8"/>
          <p:cNvCxnSpPr/>
          <p:nvPr/>
        </p:nvCxnSpPr>
        <p:spPr bwMode="auto">
          <a:xfrm rot="5400000">
            <a:off x="2107389" y="4607727"/>
            <a:ext cx="785818" cy="158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2" name="Straight Arrow Connector 11"/>
          <p:cNvCxnSpPr/>
          <p:nvPr/>
        </p:nvCxnSpPr>
        <p:spPr bwMode="auto">
          <a:xfrm rot="5400000">
            <a:off x="1964513" y="4822041"/>
            <a:ext cx="1357322" cy="1588"/>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13" name="Content Placeholder 2"/>
          <p:cNvSpPr txBox="1">
            <a:spLocks/>
          </p:cNvSpPr>
          <p:nvPr/>
        </p:nvSpPr>
        <p:spPr bwMode="auto">
          <a:xfrm>
            <a:off x="4429124" y="3571876"/>
            <a:ext cx="4419600" cy="1071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400" b="0" i="0" u="none" strike="noStrike" kern="0" cap="none" spc="0" normalizeH="0" baseline="0" noProof="0" dirty="0" smtClean="0">
                <a:ln>
                  <a:noFill/>
                </a:ln>
                <a:solidFill>
                  <a:schemeClr val="tx2"/>
                </a:solidFill>
                <a:effectLst/>
                <a:uLnTx/>
                <a:uFillTx/>
                <a:latin typeface="+mn-lt"/>
                <a:ea typeface="+mn-ea"/>
                <a:cs typeface="+mn-cs"/>
              </a:rPr>
              <a:t>Each consecutive orbit was further than the next</a:t>
            </a:r>
            <a:endParaRPr lang="en-TT" sz="2400" kern="0" dirty="0" smtClean="0">
              <a:solidFill>
                <a:schemeClr val="tx2"/>
              </a:solidFill>
              <a:latin typeface="+mn-lt"/>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4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4" name="Content Placeholder 2"/>
          <p:cNvSpPr txBox="1">
            <a:spLocks/>
          </p:cNvSpPr>
          <p:nvPr/>
        </p:nvSpPr>
        <p:spPr bwMode="auto">
          <a:xfrm>
            <a:off x="4429124" y="4429132"/>
            <a:ext cx="4419600" cy="1357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400" b="0" i="0" u="none" strike="noStrike" kern="0" cap="none" spc="0" normalizeH="0" noProof="0" dirty="0" smtClean="0">
                <a:ln>
                  <a:noFill/>
                </a:ln>
                <a:solidFill>
                  <a:schemeClr val="tx2"/>
                </a:solidFill>
                <a:effectLst/>
                <a:uLnTx/>
                <a:uFillTx/>
                <a:latin typeface="+mn-lt"/>
                <a:ea typeface="+mn-ea"/>
                <a:cs typeface="+mn-cs"/>
              </a:rPr>
              <a:t>Each orbit could contain a certain maximum number of electrons</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4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5" name="Content Placeholder 2"/>
          <p:cNvSpPr txBox="1">
            <a:spLocks/>
          </p:cNvSpPr>
          <p:nvPr/>
        </p:nvSpPr>
        <p:spPr bwMode="auto">
          <a:xfrm>
            <a:off x="4429124" y="1928802"/>
            <a:ext cx="4419600" cy="928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400" b="0" i="0" u="none" strike="noStrike" kern="0" cap="none" spc="0" normalizeH="0" noProof="0" dirty="0" smtClean="0">
                <a:ln>
                  <a:noFill/>
                </a:ln>
                <a:solidFill>
                  <a:schemeClr val="tx2"/>
                </a:solidFill>
                <a:effectLst/>
                <a:uLnTx/>
                <a:uFillTx/>
                <a:latin typeface="+mn-lt"/>
                <a:ea typeface="+mn-ea"/>
                <a:cs typeface="+mn-cs"/>
              </a:rPr>
              <a:t>Each orbit was designated by a principal quantum number, n.</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4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6" name="Oval 15"/>
          <p:cNvSpPr/>
          <p:nvPr/>
        </p:nvSpPr>
        <p:spPr bwMode="auto">
          <a:xfrm>
            <a:off x="2071670" y="4286256"/>
            <a:ext cx="714380" cy="428628"/>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7" name="Oval 16"/>
          <p:cNvSpPr/>
          <p:nvPr/>
        </p:nvSpPr>
        <p:spPr bwMode="auto">
          <a:xfrm>
            <a:off x="2071670" y="4572008"/>
            <a:ext cx="714380" cy="428628"/>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Oval 17"/>
          <p:cNvSpPr/>
          <p:nvPr/>
        </p:nvSpPr>
        <p:spPr bwMode="auto">
          <a:xfrm>
            <a:off x="2071670" y="5214950"/>
            <a:ext cx="714380" cy="428628"/>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Date Placeholder 18"/>
          <p:cNvSpPr>
            <a:spLocks noGrp="1"/>
          </p:cNvSpPr>
          <p:nvPr>
            <p:ph type="dt" sz="half" idx="10"/>
          </p:nvPr>
        </p:nvSpPr>
        <p:spPr/>
        <p:txBody>
          <a:bodyPr/>
          <a:lstStyle/>
          <a:p>
            <a:fld id="{770B5FA8-609A-4C2E-ADE7-8596AC0B841C}" type="datetime1">
              <a:rPr lang="en-US" smtClean="0"/>
              <a:pPr/>
              <a:t>11/1/2015</a:t>
            </a:fld>
            <a:endParaRPr lang="en-TT"/>
          </a:p>
        </p:txBody>
      </p:sp>
      <p:sp>
        <p:nvSpPr>
          <p:cNvPr id="20" name="Slide Number Placeholder 19"/>
          <p:cNvSpPr>
            <a:spLocks noGrp="1"/>
          </p:cNvSpPr>
          <p:nvPr>
            <p:ph type="sldNum" sz="quarter" idx="12"/>
          </p:nvPr>
        </p:nvSpPr>
        <p:spPr/>
        <p:txBody>
          <a:bodyPr/>
          <a:lstStyle/>
          <a:p>
            <a:fld id="{3674ABF1-9395-4A9A-8B66-D4DA65D09C2F}" type="slidenum">
              <a:rPr lang="en-TT" smtClean="0"/>
              <a:pPr/>
              <a:t>42</a:t>
            </a:fld>
            <a:endParaRPr lang="en-TT"/>
          </a:p>
        </p:txBody>
      </p:sp>
      <p:sp>
        <p:nvSpPr>
          <p:cNvPr id="21" name="Footer Placeholder 20"/>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1" presetClass="entr" presetSubtype="0" fill="hold" grpId="0" nodeType="clickEffect">
                                  <p:stCondLst>
                                    <p:cond delay="0"/>
                                  </p:stCondLst>
                                  <p:childTnLst>
                                    <p:set>
                                      <p:cBhvr>
                                        <p:cTn id="20" dur="1000">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1" presetClass="entr" presetSubtype="0" fill="hold" grpId="0" nodeType="clickEffect">
                                  <p:stCondLst>
                                    <p:cond delay="0"/>
                                  </p:stCondLst>
                                  <p:childTnLst>
                                    <p:set>
                                      <p:cBhvr>
                                        <p:cTn id="24" dur="1000">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1" presetClass="entr" presetSubtype="0" fill="hold" grpId="0" nodeType="clickEffect">
                                  <p:stCondLst>
                                    <p:cond delay="0"/>
                                  </p:stCondLst>
                                  <p:childTnLst>
                                    <p:set>
                                      <p:cBhvr>
                                        <p:cTn id="28" dur="1000">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1" presetClass="entr" presetSubtype="0" fill="hold" nodeType="clickEffect">
                                  <p:stCondLst>
                                    <p:cond delay="0"/>
                                  </p:stCondLst>
                                  <p:childTnLst>
                                    <p:set>
                                      <p:cBhvr>
                                        <p:cTn id="36" dur="1000">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1" presetClass="entr" presetSubtype="0" fill="hold" nodeType="clickEffect">
                                  <p:stCondLst>
                                    <p:cond delay="0"/>
                                  </p:stCondLst>
                                  <p:childTnLst>
                                    <p:set>
                                      <p:cBhvr>
                                        <p:cTn id="40" dur="1000">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1" presetClass="entr" presetSubtype="0" fill="hold" nodeType="clickEffect">
                                  <p:stCondLst>
                                    <p:cond delay="0"/>
                                  </p:stCondLst>
                                  <p:childTnLst>
                                    <p:set>
                                      <p:cBhvr>
                                        <p:cTn id="44" dur="1000">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P spid="14" grpId="0"/>
      <p:bldP spid="15" grpId="0"/>
      <p:bldP spid="15" grpId="1"/>
      <p:bldP spid="16" grpId="0" animBg="1"/>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Electron orbits</a:t>
            </a:r>
            <a:endParaRPr lang="en-TT" dirty="0"/>
          </a:p>
        </p:txBody>
      </p:sp>
      <p:sp>
        <p:nvSpPr>
          <p:cNvPr id="3" name="Content Placeholder 2"/>
          <p:cNvSpPr>
            <a:spLocks noGrp="1"/>
          </p:cNvSpPr>
          <p:nvPr>
            <p:ph sz="half" idx="1"/>
          </p:nvPr>
        </p:nvSpPr>
        <p:spPr>
          <a:xfrm>
            <a:off x="4357686" y="1857364"/>
            <a:ext cx="4419600" cy="1071570"/>
          </a:xfrm>
        </p:spPr>
        <p:txBody>
          <a:bodyPr/>
          <a:lstStyle/>
          <a:p>
            <a:pPr>
              <a:buNone/>
            </a:pPr>
            <a:r>
              <a:rPr lang="en-TT" sz="2400" dirty="0" smtClean="0"/>
              <a:t>The first orbit (designated by n=1) could contain a maximum of 2 electrons</a:t>
            </a:r>
          </a:p>
          <a:p>
            <a:pPr>
              <a:buNone/>
            </a:pPr>
            <a:endParaRPr lang="en-TT" sz="2400" dirty="0" smtClean="0"/>
          </a:p>
        </p:txBody>
      </p:sp>
      <p:pic>
        <p:nvPicPr>
          <p:cNvPr id="5" name="Picture 2"/>
          <p:cNvPicPr>
            <a:picLocks noGrp="1" noChangeAspect="1" noChangeArrowheads="1"/>
          </p:cNvPicPr>
          <p:nvPr>
            <p:ph sz="half" idx="2"/>
          </p:nvPr>
        </p:nvPicPr>
        <p:blipFill>
          <a:blip r:embed="rId2"/>
          <a:srcRect/>
          <a:stretch>
            <a:fillRect/>
          </a:stretch>
        </p:blipFill>
        <p:spPr bwMode="auto">
          <a:xfrm>
            <a:off x="571472" y="1857364"/>
            <a:ext cx="3917149" cy="4162436"/>
          </a:xfrm>
          <a:prstGeom prst="rect">
            <a:avLst/>
          </a:prstGeom>
          <a:noFill/>
          <a:ln w="12700" cap="flat" cmpd="sng">
            <a:noFill/>
            <a:prstDash val="solid"/>
            <a:miter lim="800000"/>
            <a:headEnd type="none" w="sm" len="sm"/>
            <a:tailEnd type="none" w="sm" len="sm"/>
          </a:ln>
          <a:effectLst/>
        </p:spPr>
      </p:pic>
      <p:sp>
        <p:nvSpPr>
          <p:cNvPr id="13" name="Content Placeholder 2"/>
          <p:cNvSpPr txBox="1">
            <a:spLocks/>
          </p:cNvSpPr>
          <p:nvPr/>
        </p:nvSpPr>
        <p:spPr bwMode="auto">
          <a:xfrm>
            <a:off x="4500562" y="3143248"/>
            <a:ext cx="4419600" cy="1285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400" b="0" i="0" u="none" strike="noStrike" kern="0" cap="none" spc="0" normalizeH="0" noProof="0" dirty="0" smtClean="0">
                <a:ln>
                  <a:noFill/>
                </a:ln>
                <a:solidFill>
                  <a:schemeClr val="tx2"/>
                </a:solidFill>
                <a:effectLst/>
                <a:uLnTx/>
                <a:uFillTx/>
                <a:latin typeface="+mn-lt"/>
                <a:ea typeface="+mn-ea"/>
                <a:cs typeface="+mn-cs"/>
              </a:rPr>
              <a:t>The second orbit (designated by n=2) could have a maximum of 8 electrons</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4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4" name="Content Placeholder 2"/>
          <p:cNvSpPr txBox="1">
            <a:spLocks/>
          </p:cNvSpPr>
          <p:nvPr/>
        </p:nvSpPr>
        <p:spPr bwMode="auto">
          <a:xfrm>
            <a:off x="4500562" y="4071942"/>
            <a:ext cx="4419600" cy="1714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lang="en-TT" sz="2400" kern="0" dirty="0" smtClean="0">
              <a:solidFill>
                <a:schemeClr val="tx2"/>
              </a:solidFill>
              <a:latin typeface="+mn-lt"/>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400" b="0" i="0" u="none" strike="noStrike" kern="0" cap="none" spc="0" normalizeH="0" noProof="0" dirty="0" smtClean="0">
                <a:ln>
                  <a:noFill/>
                </a:ln>
                <a:solidFill>
                  <a:schemeClr val="tx2"/>
                </a:solidFill>
                <a:effectLst/>
                <a:uLnTx/>
                <a:uFillTx/>
                <a:latin typeface="+mn-lt"/>
                <a:ea typeface="+mn-ea"/>
                <a:cs typeface="+mn-cs"/>
              </a:rPr>
              <a:t>The third orbit (designated by n=3) could have a maximum of 8 electrons</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4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0" name="TextBox 9"/>
          <p:cNvSpPr txBox="1"/>
          <p:nvPr/>
        </p:nvSpPr>
        <p:spPr>
          <a:xfrm>
            <a:off x="2786050" y="3929066"/>
            <a:ext cx="642942" cy="369332"/>
          </a:xfrm>
          <a:prstGeom prst="rect">
            <a:avLst/>
          </a:prstGeom>
          <a:noFill/>
        </p:spPr>
        <p:txBody>
          <a:bodyPr wrap="square" rtlCol="0">
            <a:spAutoFit/>
          </a:bodyPr>
          <a:lstStyle/>
          <a:p>
            <a:r>
              <a:rPr lang="en-TT" dirty="0" smtClean="0"/>
              <a:t>2 e-</a:t>
            </a:r>
            <a:endParaRPr lang="en-TT" dirty="0"/>
          </a:p>
        </p:txBody>
      </p:sp>
      <p:sp>
        <p:nvSpPr>
          <p:cNvPr id="11" name="TextBox 10"/>
          <p:cNvSpPr txBox="1"/>
          <p:nvPr/>
        </p:nvSpPr>
        <p:spPr>
          <a:xfrm>
            <a:off x="3000364" y="4214818"/>
            <a:ext cx="642942" cy="369332"/>
          </a:xfrm>
          <a:prstGeom prst="rect">
            <a:avLst/>
          </a:prstGeom>
          <a:noFill/>
        </p:spPr>
        <p:txBody>
          <a:bodyPr wrap="square" rtlCol="0">
            <a:spAutoFit/>
          </a:bodyPr>
          <a:lstStyle/>
          <a:p>
            <a:r>
              <a:rPr lang="en-TT" dirty="0" smtClean="0"/>
              <a:t>8 e-</a:t>
            </a:r>
            <a:endParaRPr lang="en-TT" dirty="0"/>
          </a:p>
        </p:txBody>
      </p:sp>
      <p:sp>
        <p:nvSpPr>
          <p:cNvPr id="15" name="TextBox 14"/>
          <p:cNvSpPr txBox="1"/>
          <p:nvPr/>
        </p:nvSpPr>
        <p:spPr>
          <a:xfrm>
            <a:off x="3214678" y="4857760"/>
            <a:ext cx="642942" cy="369332"/>
          </a:xfrm>
          <a:prstGeom prst="rect">
            <a:avLst/>
          </a:prstGeom>
          <a:noFill/>
        </p:spPr>
        <p:txBody>
          <a:bodyPr wrap="square" rtlCol="0">
            <a:spAutoFit/>
          </a:bodyPr>
          <a:lstStyle/>
          <a:p>
            <a:r>
              <a:rPr lang="en-TT" dirty="0" smtClean="0"/>
              <a:t>8 e-</a:t>
            </a:r>
            <a:endParaRPr lang="en-TT" dirty="0"/>
          </a:p>
        </p:txBody>
      </p:sp>
      <p:sp>
        <p:nvSpPr>
          <p:cNvPr id="16" name="Date Placeholder 15"/>
          <p:cNvSpPr>
            <a:spLocks noGrp="1"/>
          </p:cNvSpPr>
          <p:nvPr>
            <p:ph type="dt" sz="half" idx="10"/>
          </p:nvPr>
        </p:nvSpPr>
        <p:spPr/>
        <p:txBody>
          <a:bodyPr/>
          <a:lstStyle/>
          <a:p>
            <a:fld id="{035105C6-14C3-490C-A28A-8EB9EBE3C4B3}" type="datetime1">
              <a:rPr lang="en-US" smtClean="0"/>
              <a:pPr/>
              <a:t>11/1/2015</a:t>
            </a:fld>
            <a:endParaRPr lang="en-TT"/>
          </a:p>
        </p:txBody>
      </p:sp>
      <p:sp>
        <p:nvSpPr>
          <p:cNvPr id="17" name="Slide Number Placeholder 16"/>
          <p:cNvSpPr>
            <a:spLocks noGrp="1"/>
          </p:cNvSpPr>
          <p:nvPr>
            <p:ph type="sldNum" sz="quarter" idx="12"/>
          </p:nvPr>
        </p:nvSpPr>
        <p:spPr/>
        <p:txBody>
          <a:bodyPr/>
          <a:lstStyle/>
          <a:p>
            <a:fld id="{3674ABF1-9395-4A9A-8B66-D4DA65D09C2F}" type="slidenum">
              <a:rPr lang="en-TT" smtClean="0"/>
              <a:pPr/>
              <a:t>43</a:t>
            </a:fld>
            <a:endParaRPr lang="en-TT"/>
          </a:p>
        </p:txBody>
      </p:sp>
      <p:sp>
        <p:nvSpPr>
          <p:cNvPr id="18" name="Footer Placeholder 17"/>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P spid="14" grpId="0"/>
      <p:bldP spid="10" grpId="0"/>
      <p:bldP spid="11"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Filling Electron orbits</a:t>
            </a:r>
            <a:endParaRPr lang="en-TT" dirty="0"/>
          </a:p>
        </p:txBody>
      </p:sp>
      <p:sp>
        <p:nvSpPr>
          <p:cNvPr id="3" name="Content Placeholder 2"/>
          <p:cNvSpPr>
            <a:spLocks noGrp="1"/>
          </p:cNvSpPr>
          <p:nvPr>
            <p:ph sz="half" idx="1"/>
          </p:nvPr>
        </p:nvSpPr>
        <p:spPr>
          <a:xfrm>
            <a:off x="4071934" y="1857364"/>
            <a:ext cx="4705352" cy="785818"/>
          </a:xfrm>
        </p:spPr>
        <p:txBody>
          <a:bodyPr/>
          <a:lstStyle/>
          <a:p>
            <a:pPr>
              <a:buNone/>
            </a:pPr>
            <a:r>
              <a:rPr lang="en-TT" sz="2000" dirty="0" smtClean="0"/>
              <a:t>The first orbit (designated by n=1) would contain a maximum of 2 electrons</a:t>
            </a:r>
          </a:p>
          <a:p>
            <a:pPr>
              <a:buNone/>
            </a:pPr>
            <a:endParaRPr lang="en-TT" sz="2000" dirty="0" smtClean="0"/>
          </a:p>
        </p:txBody>
      </p:sp>
      <p:pic>
        <p:nvPicPr>
          <p:cNvPr id="5" name="Picture 2"/>
          <p:cNvPicPr>
            <a:picLocks noGrp="1" noChangeAspect="1" noChangeArrowheads="1"/>
          </p:cNvPicPr>
          <p:nvPr>
            <p:ph sz="half" idx="2"/>
          </p:nvPr>
        </p:nvPicPr>
        <p:blipFill>
          <a:blip r:embed="rId2"/>
          <a:srcRect/>
          <a:stretch>
            <a:fillRect/>
          </a:stretch>
        </p:blipFill>
        <p:spPr bwMode="auto">
          <a:xfrm>
            <a:off x="571473" y="1857364"/>
            <a:ext cx="3571900" cy="3795568"/>
          </a:xfrm>
          <a:prstGeom prst="rect">
            <a:avLst/>
          </a:prstGeom>
          <a:noFill/>
          <a:ln w="12700" cap="flat" cmpd="sng">
            <a:noFill/>
            <a:prstDash val="solid"/>
            <a:miter lim="800000"/>
            <a:headEnd type="none" w="sm" len="sm"/>
            <a:tailEnd type="none" w="sm" len="sm"/>
          </a:ln>
          <a:effectLst/>
        </p:spPr>
      </p:pic>
      <p:sp>
        <p:nvSpPr>
          <p:cNvPr id="13" name="Content Placeholder 2"/>
          <p:cNvSpPr txBox="1">
            <a:spLocks/>
          </p:cNvSpPr>
          <p:nvPr/>
        </p:nvSpPr>
        <p:spPr bwMode="auto">
          <a:xfrm>
            <a:off x="4214810" y="2643182"/>
            <a:ext cx="4419600" cy="857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The second orbit (designated by n=2) would have a maximum of 8 electrons</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4" name="Content Placeholder 2"/>
          <p:cNvSpPr txBox="1">
            <a:spLocks/>
          </p:cNvSpPr>
          <p:nvPr/>
        </p:nvSpPr>
        <p:spPr bwMode="auto">
          <a:xfrm>
            <a:off x="4286248" y="3429000"/>
            <a:ext cx="4419600" cy="2143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The third orbit (designated by n=3) could have a maximum of 8 electrons. </a:t>
            </a:r>
            <a:endParaRPr lang="en-TT" sz="2000" kern="0" dirty="0" smtClean="0">
              <a:solidFill>
                <a:schemeClr val="tx2"/>
              </a:solidFill>
              <a:latin typeface="+mn-lt"/>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But there is only 1 electron left to place. So this orbital only has 1 electron</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0" name="TextBox 9"/>
          <p:cNvSpPr txBox="1"/>
          <p:nvPr/>
        </p:nvSpPr>
        <p:spPr>
          <a:xfrm>
            <a:off x="2500298" y="3786190"/>
            <a:ext cx="642942" cy="369332"/>
          </a:xfrm>
          <a:prstGeom prst="rect">
            <a:avLst/>
          </a:prstGeom>
          <a:noFill/>
        </p:spPr>
        <p:txBody>
          <a:bodyPr wrap="square" rtlCol="0">
            <a:spAutoFit/>
          </a:bodyPr>
          <a:lstStyle/>
          <a:p>
            <a:r>
              <a:rPr lang="en-TT" dirty="0" smtClean="0"/>
              <a:t>2 e-</a:t>
            </a:r>
            <a:endParaRPr lang="en-TT" dirty="0"/>
          </a:p>
        </p:txBody>
      </p:sp>
      <p:sp>
        <p:nvSpPr>
          <p:cNvPr id="11" name="TextBox 10"/>
          <p:cNvSpPr txBox="1"/>
          <p:nvPr/>
        </p:nvSpPr>
        <p:spPr>
          <a:xfrm>
            <a:off x="2571736" y="4214818"/>
            <a:ext cx="642942" cy="369332"/>
          </a:xfrm>
          <a:prstGeom prst="rect">
            <a:avLst/>
          </a:prstGeom>
          <a:noFill/>
        </p:spPr>
        <p:txBody>
          <a:bodyPr wrap="square" rtlCol="0">
            <a:spAutoFit/>
          </a:bodyPr>
          <a:lstStyle/>
          <a:p>
            <a:r>
              <a:rPr lang="en-TT" dirty="0" smtClean="0"/>
              <a:t>8 e-</a:t>
            </a:r>
            <a:endParaRPr lang="en-TT" dirty="0"/>
          </a:p>
        </p:txBody>
      </p:sp>
      <p:sp>
        <p:nvSpPr>
          <p:cNvPr id="15" name="TextBox 14"/>
          <p:cNvSpPr txBox="1"/>
          <p:nvPr/>
        </p:nvSpPr>
        <p:spPr>
          <a:xfrm>
            <a:off x="3071802" y="4500570"/>
            <a:ext cx="642942" cy="369332"/>
          </a:xfrm>
          <a:prstGeom prst="rect">
            <a:avLst/>
          </a:prstGeom>
          <a:noFill/>
        </p:spPr>
        <p:txBody>
          <a:bodyPr wrap="square" rtlCol="0">
            <a:spAutoFit/>
          </a:bodyPr>
          <a:lstStyle/>
          <a:p>
            <a:r>
              <a:rPr lang="en-TT" dirty="0" smtClean="0"/>
              <a:t>1 e-</a:t>
            </a:r>
            <a:endParaRPr lang="en-TT" dirty="0"/>
          </a:p>
        </p:txBody>
      </p:sp>
      <p:sp>
        <p:nvSpPr>
          <p:cNvPr id="12" name="TextBox 11"/>
          <p:cNvSpPr txBox="1"/>
          <p:nvPr/>
        </p:nvSpPr>
        <p:spPr>
          <a:xfrm>
            <a:off x="571472" y="5715016"/>
            <a:ext cx="7786742" cy="400110"/>
          </a:xfrm>
          <a:prstGeom prst="rect">
            <a:avLst/>
          </a:prstGeom>
          <a:noFill/>
        </p:spPr>
        <p:txBody>
          <a:bodyPr wrap="square" rtlCol="0">
            <a:spAutoFit/>
          </a:bodyPr>
          <a:lstStyle/>
          <a:p>
            <a:r>
              <a:rPr lang="en-TT" sz="2000" b="1" dirty="0" smtClean="0"/>
              <a:t>Let’s assume an unknown element X had 11 electrons</a:t>
            </a:r>
            <a:endParaRPr lang="en-TT" sz="2000" b="1" dirty="0"/>
          </a:p>
        </p:txBody>
      </p:sp>
      <p:sp>
        <p:nvSpPr>
          <p:cNvPr id="16" name="Date Placeholder 15"/>
          <p:cNvSpPr>
            <a:spLocks noGrp="1"/>
          </p:cNvSpPr>
          <p:nvPr>
            <p:ph type="dt" sz="half" idx="10"/>
          </p:nvPr>
        </p:nvSpPr>
        <p:spPr/>
        <p:txBody>
          <a:bodyPr/>
          <a:lstStyle/>
          <a:p>
            <a:fld id="{F4E31421-C6DF-4473-BAFF-8CEEB62ABBDE}" type="datetime1">
              <a:rPr lang="en-US" smtClean="0"/>
              <a:pPr/>
              <a:t>11/1/2015</a:t>
            </a:fld>
            <a:endParaRPr lang="en-TT"/>
          </a:p>
        </p:txBody>
      </p:sp>
      <p:sp>
        <p:nvSpPr>
          <p:cNvPr id="17" name="Slide Number Placeholder 16"/>
          <p:cNvSpPr>
            <a:spLocks noGrp="1"/>
          </p:cNvSpPr>
          <p:nvPr>
            <p:ph type="sldNum" sz="quarter" idx="12"/>
          </p:nvPr>
        </p:nvSpPr>
        <p:spPr/>
        <p:txBody>
          <a:bodyPr/>
          <a:lstStyle/>
          <a:p>
            <a:fld id="{3674ABF1-9395-4A9A-8B66-D4DA65D09C2F}" type="slidenum">
              <a:rPr lang="en-TT" smtClean="0"/>
              <a:pPr/>
              <a:t>44</a:t>
            </a:fld>
            <a:endParaRPr lang="en-TT"/>
          </a:p>
        </p:txBody>
      </p:sp>
      <p:sp>
        <p:nvSpPr>
          <p:cNvPr id="18" name="Footer Placeholder 17"/>
          <p:cNvSpPr>
            <a:spLocks noGrp="1"/>
          </p:cNvSpPr>
          <p:nvPr>
            <p:ph type="ftr" sz="quarter" idx="11"/>
          </p:nvPr>
        </p:nvSpPr>
        <p:spPr/>
        <p:txBody>
          <a:bodyPr/>
          <a:lstStyle/>
          <a:p>
            <a:r>
              <a:rPr lang="en-TT" smtClean="0"/>
              <a:t>Atoms and The Periodic Table Prepared by JGL</a:t>
            </a:r>
            <a:endParaRPr lang="en-TT"/>
          </a:p>
        </p:txBody>
      </p:sp>
      <p:sp>
        <p:nvSpPr>
          <p:cNvPr id="19" name="Plus 18"/>
          <p:cNvSpPr/>
          <p:nvPr/>
        </p:nvSpPr>
        <p:spPr bwMode="auto">
          <a:xfrm>
            <a:off x="2643174" y="4071942"/>
            <a:ext cx="357190" cy="214314"/>
          </a:xfrm>
          <a:prstGeom prst="mathPlu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Plus 19"/>
          <p:cNvSpPr/>
          <p:nvPr/>
        </p:nvSpPr>
        <p:spPr bwMode="auto">
          <a:xfrm>
            <a:off x="2857488" y="4500570"/>
            <a:ext cx="357190" cy="214314"/>
          </a:xfrm>
          <a:prstGeom prst="mathPlus">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1" name="Equal 20"/>
          <p:cNvSpPr/>
          <p:nvPr/>
        </p:nvSpPr>
        <p:spPr bwMode="auto">
          <a:xfrm>
            <a:off x="3357554" y="4857760"/>
            <a:ext cx="357190" cy="285752"/>
          </a:xfrm>
          <a:prstGeom prst="mathEqua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2" name="TextBox 21"/>
          <p:cNvSpPr txBox="1"/>
          <p:nvPr/>
        </p:nvSpPr>
        <p:spPr>
          <a:xfrm>
            <a:off x="3857620" y="5000636"/>
            <a:ext cx="785818" cy="369332"/>
          </a:xfrm>
          <a:prstGeom prst="rect">
            <a:avLst/>
          </a:prstGeom>
          <a:noFill/>
        </p:spPr>
        <p:txBody>
          <a:bodyPr wrap="square" rtlCol="0">
            <a:spAutoFit/>
          </a:bodyPr>
          <a:lstStyle/>
          <a:p>
            <a:r>
              <a:rPr lang="en-TT" dirty="0" smtClean="0"/>
              <a:t>11 e-</a:t>
            </a:r>
            <a:endParaRPr lang="en-T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P spid="14" grpId="0"/>
      <p:bldP spid="10" grpId="0"/>
      <p:bldP spid="11" grpId="0"/>
      <p:bldP spid="15" grpId="0"/>
      <p:bldP spid="12" grpId="0"/>
      <p:bldP spid="19" grpId="0" animBg="1"/>
      <p:bldP spid="20" grpId="0" animBg="1"/>
      <p:bldP spid="21" grpId="0" animBg="1"/>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Representing electron configurations</a:t>
            </a:r>
            <a:endParaRPr lang="en-TT" dirty="0"/>
          </a:p>
        </p:txBody>
      </p:sp>
      <p:sp>
        <p:nvSpPr>
          <p:cNvPr id="3" name="Text Placeholder 2"/>
          <p:cNvSpPr>
            <a:spLocks noGrp="1"/>
          </p:cNvSpPr>
          <p:nvPr>
            <p:ph type="body" idx="1"/>
          </p:nvPr>
        </p:nvSpPr>
        <p:spPr/>
        <p:txBody>
          <a:bodyPr/>
          <a:lstStyle/>
          <a:p>
            <a:endParaRPr lang="en-TT"/>
          </a:p>
        </p:txBody>
      </p:sp>
      <p:sp>
        <p:nvSpPr>
          <p:cNvPr id="4" name="Date Placeholder 3"/>
          <p:cNvSpPr>
            <a:spLocks noGrp="1"/>
          </p:cNvSpPr>
          <p:nvPr>
            <p:ph type="dt" sz="half" idx="10"/>
          </p:nvPr>
        </p:nvSpPr>
        <p:spPr/>
        <p:txBody>
          <a:bodyPr/>
          <a:lstStyle/>
          <a:p>
            <a:fld id="{F926CC29-5C15-49DF-84E8-EE8B32374EDB}" type="datetime1">
              <a:rPr lang="en-US" smtClean="0"/>
              <a:pPr/>
              <a:t>11/1/2015</a:t>
            </a:fld>
            <a:endParaRPr lang="en-TT"/>
          </a:p>
        </p:txBody>
      </p:sp>
      <p:sp>
        <p:nvSpPr>
          <p:cNvPr id="5" name="Slide Number Placeholder 4"/>
          <p:cNvSpPr>
            <a:spLocks noGrp="1"/>
          </p:cNvSpPr>
          <p:nvPr>
            <p:ph type="sldNum" sz="quarter" idx="12"/>
          </p:nvPr>
        </p:nvSpPr>
        <p:spPr/>
        <p:txBody>
          <a:bodyPr/>
          <a:lstStyle/>
          <a:p>
            <a:fld id="{E474D85C-5907-4A10-9B8A-B2B11FD0CB35}" type="slidenum">
              <a:rPr lang="en-TT" smtClean="0"/>
              <a:pPr/>
              <a:t>45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There are 2 ways</a:t>
            </a:r>
            <a:endParaRPr lang="en-TT" dirty="0"/>
          </a:p>
        </p:txBody>
      </p:sp>
      <p:sp>
        <p:nvSpPr>
          <p:cNvPr id="3" name="Text Placeholder 2"/>
          <p:cNvSpPr>
            <a:spLocks noGrp="1"/>
          </p:cNvSpPr>
          <p:nvPr>
            <p:ph type="body" idx="1"/>
          </p:nvPr>
        </p:nvSpPr>
        <p:spPr/>
        <p:txBody>
          <a:bodyPr/>
          <a:lstStyle/>
          <a:p>
            <a:r>
              <a:rPr lang="en-TT" sz="2000" dirty="0" smtClean="0"/>
              <a:t>Bohr-Rutherford diagrams</a:t>
            </a:r>
            <a:endParaRPr lang="en-TT" sz="2000" dirty="0"/>
          </a:p>
        </p:txBody>
      </p:sp>
      <p:sp>
        <p:nvSpPr>
          <p:cNvPr id="5" name="Text Placeholder 4"/>
          <p:cNvSpPr>
            <a:spLocks noGrp="1"/>
          </p:cNvSpPr>
          <p:nvPr>
            <p:ph type="body" sz="quarter" idx="3"/>
          </p:nvPr>
        </p:nvSpPr>
        <p:spPr/>
        <p:txBody>
          <a:bodyPr/>
          <a:lstStyle/>
          <a:p>
            <a:pPr algn="l"/>
            <a:r>
              <a:rPr lang="en-TT" sz="2000" dirty="0" smtClean="0"/>
              <a:t>Electron configuration notation</a:t>
            </a:r>
            <a:endParaRPr lang="en-TT" sz="2000" dirty="0"/>
          </a:p>
        </p:txBody>
      </p:sp>
      <p:sp>
        <p:nvSpPr>
          <p:cNvPr id="6" name="Content Placeholder 5"/>
          <p:cNvSpPr>
            <a:spLocks noGrp="1"/>
          </p:cNvSpPr>
          <p:nvPr>
            <p:ph sz="quarter" idx="4"/>
          </p:nvPr>
        </p:nvSpPr>
        <p:spPr/>
        <p:txBody>
          <a:bodyPr/>
          <a:lstStyle/>
          <a:p>
            <a:pPr>
              <a:buNone/>
            </a:pPr>
            <a:r>
              <a:rPr lang="en-TT" dirty="0" smtClean="0"/>
              <a:t>2,8,1</a:t>
            </a:r>
            <a:endParaRPr lang="en-TT" dirty="0"/>
          </a:p>
        </p:txBody>
      </p:sp>
      <p:sp>
        <p:nvSpPr>
          <p:cNvPr id="7" name="Oval 6"/>
          <p:cNvSpPr/>
          <p:nvPr/>
        </p:nvSpPr>
        <p:spPr bwMode="auto">
          <a:xfrm>
            <a:off x="2071670" y="3500438"/>
            <a:ext cx="1000132" cy="64294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8" name="Oval 7"/>
          <p:cNvSpPr/>
          <p:nvPr/>
        </p:nvSpPr>
        <p:spPr bwMode="auto">
          <a:xfrm>
            <a:off x="1643042" y="3000372"/>
            <a:ext cx="1919302" cy="158116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1" name="Oval 10"/>
          <p:cNvSpPr/>
          <p:nvPr/>
        </p:nvSpPr>
        <p:spPr bwMode="auto">
          <a:xfrm>
            <a:off x="1071538" y="2500306"/>
            <a:ext cx="3071834" cy="2571768"/>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2" name="TextBox 11"/>
          <p:cNvSpPr txBox="1"/>
          <p:nvPr/>
        </p:nvSpPr>
        <p:spPr>
          <a:xfrm>
            <a:off x="2285984" y="3500438"/>
            <a:ext cx="785818" cy="646331"/>
          </a:xfrm>
          <a:prstGeom prst="rect">
            <a:avLst/>
          </a:prstGeom>
          <a:noFill/>
        </p:spPr>
        <p:txBody>
          <a:bodyPr wrap="square" rtlCol="0">
            <a:spAutoFit/>
          </a:bodyPr>
          <a:lstStyle/>
          <a:p>
            <a:r>
              <a:rPr lang="en-TT" dirty="0" smtClean="0"/>
              <a:t>11 p</a:t>
            </a:r>
          </a:p>
          <a:p>
            <a:r>
              <a:rPr lang="en-TT" dirty="0" smtClean="0"/>
              <a:t>10 n</a:t>
            </a:r>
            <a:endParaRPr lang="en-TT" dirty="0"/>
          </a:p>
        </p:txBody>
      </p:sp>
      <p:sp>
        <p:nvSpPr>
          <p:cNvPr id="13" name="Multiply 12"/>
          <p:cNvSpPr/>
          <p:nvPr/>
        </p:nvSpPr>
        <p:spPr bwMode="auto">
          <a:xfrm>
            <a:off x="2428860" y="335756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4" name="Multiply 13"/>
          <p:cNvSpPr/>
          <p:nvPr/>
        </p:nvSpPr>
        <p:spPr bwMode="auto">
          <a:xfrm>
            <a:off x="2428860" y="4000504"/>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5" name="Multiply 14"/>
          <p:cNvSpPr/>
          <p:nvPr/>
        </p:nvSpPr>
        <p:spPr bwMode="auto">
          <a:xfrm>
            <a:off x="2428860" y="285749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6" name="Multiply 15"/>
          <p:cNvSpPr/>
          <p:nvPr/>
        </p:nvSpPr>
        <p:spPr bwMode="auto">
          <a:xfrm>
            <a:off x="2571736" y="285749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7" name="Multiply 16"/>
          <p:cNvSpPr/>
          <p:nvPr/>
        </p:nvSpPr>
        <p:spPr bwMode="auto">
          <a:xfrm>
            <a:off x="2428860"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Multiply 17"/>
          <p:cNvSpPr/>
          <p:nvPr/>
        </p:nvSpPr>
        <p:spPr bwMode="auto">
          <a:xfrm>
            <a:off x="2571736"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Multiply 18"/>
          <p:cNvSpPr/>
          <p:nvPr/>
        </p:nvSpPr>
        <p:spPr bwMode="auto">
          <a:xfrm>
            <a:off x="3428992" y="357187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Multiply 19"/>
          <p:cNvSpPr/>
          <p:nvPr/>
        </p:nvSpPr>
        <p:spPr bwMode="auto">
          <a:xfrm>
            <a:off x="3428992" y="371475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1" name="Multiply 20"/>
          <p:cNvSpPr/>
          <p:nvPr/>
        </p:nvSpPr>
        <p:spPr bwMode="auto">
          <a:xfrm>
            <a:off x="1571604" y="350043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2" name="Multiply 21"/>
          <p:cNvSpPr/>
          <p:nvPr/>
        </p:nvSpPr>
        <p:spPr bwMode="auto">
          <a:xfrm>
            <a:off x="1571604" y="371475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3" name="Multiply 22"/>
          <p:cNvSpPr/>
          <p:nvPr/>
        </p:nvSpPr>
        <p:spPr bwMode="auto">
          <a:xfrm>
            <a:off x="2500298" y="492919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4" name="TextBox 23"/>
          <p:cNvSpPr txBox="1"/>
          <p:nvPr/>
        </p:nvSpPr>
        <p:spPr>
          <a:xfrm>
            <a:off x="4714876" y="4071942"/>
            <a:ext cx="3857652" cy="2031325"/>
          </a:xfrm>
          <a:prstGeom prst="rect">
            <a:avLst/>
          </a:prstGeom>
          <a:solidFill>
            <a:srgbClr val="00CCFF"/>
          </a:solidFill>
        </p:spPr>
        <p:txBody>
          <a:bodyPr wrap="square" rtlCol="0">
            <a:spAutoFit/>
          </a:bodyPr>
          <a:lstStyle/>
          <a:p>
            <a:r>
              <a:rPr lang="en-TT" dirty="0" smtClean="0"/>
              <a:t>Syllabus objective met:</a:t>
            </a:r>
          </a:p>
          <a:p>
            <a:r>
              <a:rPr lang="en-US" dirty="0" smtClean="0"/>
              <a:t>g) place electrons on the first three shells accurately</a:t>
            </a:r>
            <a:br>
              <a:rPr lang="en-US" dirty="0" smtClean="0"/>
            </a:br>
            <a:r>
              <a:rPr lang="en-US" dirty="0" smtClean="0"/>
              <a:t>h) write the electronic configuration given the number of electrons and vice versa</a:t>
            </a:r>
            <a:br>
              <a:rPr lang="en-US" dirty="0" smtClean="0"/>
            </a:br>
            <a:r>
              <a:rPr lang="en-US" dirty="0" err="1" smtClean="0"/>
              <a:t>i</a:t>
            </a:r>
            <a:r>
              <a:rPr lang="en-US" dirty="0" smtClean="0"/>
              <a:t>) draw the electronic configuration</a:t>
            </a:r>
            <a:endParaRPr lang="en-TT" dirty="0"/>
          </a:p>
        </p:txBody>
      </p:sp>
      <p:sp>
        <p:nvSpPr>
          <p:cNvPr id="25" name="Date Placeholder 24"/>
          <p:cNvSpPr>
            <a:spLocks noGrp="1"/>
          </p:cNvSpPr>
          <p:nvPr>
            <p:ph type="dt" sz="half" idx="10"/>
          </p:nvPr>
        </p:nvSpPr>
        <p:spPr/>
        <p:txBody>
          <a:bodyPr/>
          <a:lstStyle/>
          <a:p>
            <a:fld id="{39BB5594-4E16-43AA-9C34-6C07B312B0DB}" type="datetime1">
              <a:rPr lang="en-US" smtClean="0"/>
              <a:pPr/>
              <a:t>11/1/2015</a:t>
            </a:fld>
            <a:endParaRPr lang="en-TT"/>
          </a:p>
        </p:txBody>
      </p:sp>
      <p:sp>
        <p:nvSpPr>
          <p:cNvPr id="26" name="Slide Number Placeholder 25"/>
          <p:cNvSpPr>
            <a:spLocks noGrp="1"/>
          </p:cNvSpPr>
          <p:nvPr>
            <p:ph type="sldNum" sz="quarter" idx="12"/>
          </p:nvPr>
        </p:nvSpPr>
        <p:spPr/>
        <p:txBody>
          <a:bodyPr/>
          <a:lstStyle/>
          <a:p>
            <a:fld id="{D7EC33D1-6275-42A3-B59D-15B38540FE87}" type="slidenum">
              <a:rPr lang="en-TT" smtClean="0"/>
              <a:pPr/>
              <a:t>46</a:t>
            </a:fld>
            <a:endParaRPr lang="en-TT"/>
          </a:p>
        </p:txBody>
      </p:sp>
      <p:sp>
        <p:nvSpPr>
          <p:cNvPr id="27" name="Footer Placeholder 2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500" fill="hold"/>
                                        <p:tgtEl>
                                          <p:spTgt spid="11"/>
                                        </p:tgtEl>
                                        <p:attrNameLst>
                                          <p:attrName>ppt_x</p:attrName>
                                        </p:attrNameLst>
                                      </p:cBhvr>
                                      <p:tavLst>
                                        <p:tav tm="0">
                                          <p:val>
                                            <p:strVal val="#ppt_x"/>
                                          </p:val>
                                        </p:tav>
                                        <p:tav tm="100000">
                                          <p:val>
                                            <p:strVal val="#ppt_x"/>
                                          </p:val>
                                        </p:tav>
                                      </p:tavLst>
                                    </p:anim>
                                    <p:anim calcmode="lin" valueType="num">
                                      <p:cBhvr additive="base">
                                        <p:cTn id="9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
                                            <p:txEl>
                                              <p:pRg st="0" end="0"/>
                                            </p:txEl>
                                          </p:spTgt>
                                        </p:tgtEl>
                                        <p:attrNameLst>
                                          <p:attrName>style.visibility</p:attrName>
                                        </p:attrNameLst>
                                      </p:cBhvr>
                                      <p:to>
                                        <p:strVal val="visible"/>
                                      </p:to>
                                    </p:set>
                                    <p:anim calcmode="lin" valueType="num">
                                      <p:cBhvr additive="base">
                                        <p:cTn id="10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 presetClass="entr" presetSubtype="10"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checkerboard(across)">
                                      <p:cBhvr>
                                        <p:cTn id="1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P spid="7" grpId="0" animBg="1"/>
      <p:bldP spid="8" grpId="0" animBg="1"/>
      <p:bldP spid="11"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Electron configuration notation</a:t>
            </a:r>
            <a:endParaRPr lang="en-TT" dirty="0"/>
          </a:p>
        </p:txBody>
      </p:sp>
      <p:sp>
        <p:nvSpPr>
          <p:cNvPr id="5" name="Text Placeholder 4"/>
          <p:cNvSpPr>
            <a:spLocks noGrp="1"/>
          </p:cNvSpPr>
          <p:nvPr>
            <p:ph type="body" sz="quarter" idx="3"/>
          </p:nvPr>
        </p:nvSpPr>
        <p:spPr>
          <a:xfrm>
            <a:off x="857224" y="1643050"/>
            <a:ext cx="4041775" cy="639762"/>
          </a:xfrm>
        </p:spPr>
        <p:txBody>
          <a:bodyPr/>
          <a:lstStyle/>
          <a:p>
            <a:pPr algn="l"/>
            <a:r>
              <a:rPr lang="en-TT" sz="2000" dirty="0" smtClean="0"/>
              <a:t>How to write</a:t>
            </a:r>
            <a:endParaRPr lang="en-TT" sz="2000" dirty="0"/>
          </a:p>
        </p:txBody>
      </p:sp>
      <p:sp>
        <p:nvSpPr>
          <p:cNvPr id="6" name="Content Placeholder 5"/>
          <p:cNvSpPr>
            <a:spLocks noGrp="1"/>
          </p:cNvSpPr>
          <p:nvPr>
            <p:ph sz="quarter" idx="4"/>
          </p:nvPr>
        </p:nvSpPr>
        <p:spPr>
          <a:xfrm>
            <a:off x="571472" y="2285992"/>
            <a:ext cx="4041775" cy="3951288"/>
          </a:xfrm>
        </p:spPr>
        <p:txBody>
          <a:bodyPr/>
          <a:lstStyle/>
          <a:p>
            <a:pPr>
              <a:buNone/>
            </a:pPr>
            <a:r>
              <a:rPr lang="en-TT" sz="8000" dirty="0" smtClean="0"/>
              <a:t>2,8,1</a:t>
            </a:r>
            <a:endParaRPr lang="en-TT" sz="8000" dirty="0"/>
          </a:p>
        </p:txBody>
      </p:sp>
      <p:sp>
        <p:nvSpPr>
          <p:cNvPr id="28" name="Content Placeholder 2"/>
          <p:cNvSpPr>
            <a:spLocks noGrp="1"/>
          </p:cNvSpPr>
          <p:nvPr>
            <p:ph sz="half" idx="1"/>
          </p:nvPr>
        </p:nvSpPr>
        <p:spPr>
          <a:xfrm>
            <a:off x="4429124" y="1643050"/>
            <a:ext cx="4491070" cy="1000132"/>
          </a:xfrm>
        </p:spPr>
        <p:txBody>
          <a:bodyPr/>
          <a:lstStyle/>
          <a:p>
            <a:pPr>
              <a:buNone/>
            </a:pPr>
            <a:r>
              <a:rPr lang="en-TT" sz="2000" b="0" dirty="0" smtClean="0"/>
              <a:t>The first orbit would contain a maximum of 2 electrons.</a:t>
            </a:r>
          </a:p>
          <a:p>
            <a:pPr>
              <a:buNone/>
            </a:pPr>
            <a:r>
              <a:rPr lang="en-TT" sz="2000" b="0" dirty="0" smtClean="0"/>
              <a:t>Write this number followed by a comma.</a:t>
            </a:r>
          </a:p>
        </p:txBody>
      </p:sp>
      <p:sp>
        <p:nvSpPr>
          <p:cNvPr id="29" name="Content Placeholder 2"/>
          <p:cNvSpPr txBox="1">
            <a:spLocks/>
          </p:cNvSpPr>
          <p:nvPr/>
        </p:nvSpPr>
        <p:spPr bwMode="auto">
          <a:xfrm>
            <a:off x="4500562" y="2571744"/>
            <a:ext cx="4419600" cy="15716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There are 9 more electrons to place  </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(11-2 = 9). The second orbit would have a maximum of 8 electrons.</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lang="en-TT" sz="2000" kern="0" dirty="0" smtClean="0">
                <a:solidFill>
                  <a:schemeClr val="tx2"/>
                </a:solidFill>
                <a:latin typeface="+mn-lt"/>
                <a:cs typeface="+mn-cs"/>
              </a:rPr>
              <a:t>Write this number followed by a comma.</a:t>
            </a:r>
            <a:endParaRPr kumimoji="0" lang="en-TT" sz="2000" b="0" i="0" u="none" strike="noStrike" kern="0" cap="none" spc="0" normalizeH="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30" name="Content Placeholder 2"/>
          <p:cNvSpPr txBox="1">
            <a:spLocks/>
          </p:cNvSpPr>
          <p:nvPr/>
        </p:nvSpPr>
        <p:spPr bwMode="auto">
          <a:xfrm>
            <a:off x="4357686" y="4000504"/>
            <a:ext cx="4419600" cy="2143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There is only 1 more electron to place </a:t>
            </a:r>
          </a:p>
          <a:p>
            <a:pPr marL="342900" marR="0" lvl="0" indent="-342900"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(9-8 = 1). The third orbit could have a maximum of 8 electrons. But there is only 1 electron left to place. So this orbital only has 1 electron. </a:t>
            </a:r>
          </a:p>
          <a:p>
            <a:pPr marL="342900" marR="0" lvl="0" indent="-342900"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lang="en-TT" sz="2000" kern="0" dirty="0" smtClean="0">
                <a:solidFill>
                  <a:schemeClr val="tx2"/>
                </a:solidFill>
                <a:latin typeface="+mn-lt"/>
                <a:cs typeface="+mn-cs"/>
              </a:rPr>
              <a:t>Write this last number</a:t>
            </a:r>
            <a:endParaRPr kumimoji="0" lang="en-TT" sz="2000" b="0" i="0" u="none" strike="noStrike" kern="0" cap="none" spc="0" normalizeH="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32" name="TextBox 31"/>
          <p:cNvSpPr txBox="1"/>
          <p:nvPr/>
        </p:nvSpPr>
        <p:spPr>
          <a:xfrm>
            <a:off x="500034" y="3786190"/>
            <a:ext cx="3357586" cy="2062103"/>
          </a:xfrm>
          <a:prstGeom prst="rect">
            <a:avLst/>
          </a:prstGeom>
          <a:noFill/>
        </p:spPr>
        <p:txBody>
          <a:bodyPr wrap="square" rtlCol="0">
            <a:spAutoFit/>
          </a:bodyPr>
          <a:lstStyle/>
          <a:p>
            <a:pPr algn="ctr"/>
            <a:r>
              <a:rPr lang="en-TT" sz="3200" b="1" dirty="0" smtClean="0"/>
              <a:t>Let’s assume an unknown element X had 11 electrons</a:t>
            </a:r>
            <a:endParaRPr lang="en-TT" sz="3200" b="1" dirty="0"/>
          </a:p>
        </p:txBody>
      </p:sp>
      <p:cxnSp>
        <p:nvCxnSpPr>
          <p:cNvPr id="36" name="Curved Connector 35"/>
          <p:cNvCxnSpPr/>
          <p:nvPr/>
        </p:nvCxnSpPr>
        <p:spPr bwMode="auto">
          <a:xfrm rot="10800000" flipV="1">
            <a:off x="1785918" y="2000240"/>
            <a:ext cx="2714644" cy="928694"/>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37" name="Curved Connector 36"/>
          <p:cNvCxnSpPr/>
          <p:nvPr/>
        </p:nvCxnSpPr>
        <p:spPr bwMode="auto">
          <a:xfrm rot="10800000" flipV="1">
            <a:off x="2643174" y="2786058"/>
            <a:ext cx="2428892" cy="428628"/>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39" name="Curved Connector 38"/>
          <p:cNvCxnSpPr/>
          <p:nvPr/>
        </p:nvCxnSpPr>
        <p:spPr bwMode="auto">
          <a:xfrm rot="10800000">
            <a:off x="3357554" y="3214686"/>
            <a:ext cx="2071702" cy="1428760"/>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41" name="Date Placeholder 40"/>
          <p:cNvSpPr>
            <a:spLocks noGrp="1"/>
          </p:cNvSpPr>
          <p:nvPr>
            <p:ph type="dt" sz="half" idx="10"/>
          </p:nvPr>
        </p:nvSpPr>
        <p:spPr/>
        <p:txBody>
          <a:bodyPr/>
          <a:lstStyle/>
          <a:p>
            <a:fld id="{27E79A57-80BA-4FA6-A01C-746097775C85}" type="datetime1">
              <a:rPr lang="en-US" smtClean="0"/>
              <a:pPr/>
              <a:t>11/1/2015</a:t>
            </a:fld>
            <a:endParaRPr lang="en-TT"/>
          </a:p>
        </p:txBody>
      </p:sp>
      <p:sp>
        <p:nvSpPr>
          <p:cNvPr id="42" name="Slide Number Placeholder 41"/>
          <p:cNvSpPr>
            <a:spLocks noGrp="1"/>
          </p:cNvSpPr>
          <p:nvPr>
            <p:ph type="sldNum" sz="quarter" idx="12"/>
          </p:nvPr>
        </p:nvSpPr>
        <p:spPr/>
        <p:txBody>
          <a:bodyPr/>
          <a:lstStyle/>
          <a:p>
            <a:fld id="{D7EC33D1-6275-42A3-B59D-15B38540FE87}" type="slidenum">
              <a:rPr lang="en-TT" smtClean="0"/>
              <a:pPr/>
              <a:t>47</a:t>
            </a:fld>
            <a:endParaRPr lang="en-TT"/>
          </a:p>
        </p:txBody>
      </p:sp>
      <p:sp>
        <p:nvSpPr>
          <p:cNvPr id="43" name="Footer Placeholder 42"/>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checkerboard(across)">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1" presetClass="entr" presetSubtype="0" fill="hold" nodeType="clickEffect">
                                  <p:stCondLst>
                                    <p:cond delay="0"/>
                                  </p:stCondLst>
                                  <p:childTnLst>
                                    <p:set>
                                      <p:cBhvr>
                                        <p:cTn id="33" dur="1000">
                                          <p:stCondLst>
                                            <p:cond delay="0"/>
                                          </p:stCondLst>
                                        </p:cTn>
                                        <p:tgtEl>
                                          <p:spTgt spid="3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1" presetClass="entr" presetSubtype="0" fill="hold" nodeType="clickEffect">
                                  <p:stCondLst>
                                    <p:cond delay="0"/>
                                  </p:stCondLst>
                                  <p:childTnLst>
                                    <p:set>
                                      <p:cBhvr>
                                        <p:cTn id="41" dur="1000">
                                          <p:stCondLst>
                                            <p:cond delay="0"/>
                                          </p:stCondLst>
                                        </p:cTn>
                                        <p:tgtEl>
                                          <p:spTgt spid="3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1" presetClass="entr" presetSubtype="0" fill="hold" nodeType="clickEffect">
                                  <p:stCondLst>
                                    <p:cond delay="0"/>
                                  </p:stCondLst>
                                  <p:childTnLst>
                                    <p:set>
                                      <p:cBhvr>
                                        <p:cTn id="49" dur="1000">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P spid="28" grpId="0" build="p"/>
      <p:bldP spid="29" grpId="0"/>
      <p:bldP spid="30" grpId="0"/>
      <p:bldP spid="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Question 1</a:t>
            </a:r>
            <a:endParaRPr lang="en-TT" dirty="0"/>
          </a:p>
        </p:txBody>
      </p:sp>
      <p:sp>
        <p:nvSpPr>
          <p:cNvPr id="3" name="Text Placeholder 2"/>
          <p:cNvSpPr>
            <a:spLocks noGrp="1"/>
          </p:cNvSpPr>
          <p:nvPr>
            <p:ph type="body" idx="1"/>
          </p:nvPr>
        </p:nvSpPr>
        <p:spPr/>
        <p:txBody>
          <a:bodyPr/>
          <a:lstStyle/>
          <a:p>
            <a:r>
              <a:rPr lang="en-TT" dirty="0" smtClean="0"/>
              <a:t>Question</a:t>
            </a:r>
            <a:endParaRPr lang="en-TT" dirty="0"/>
          </a:p>
        </p:txBody>
      </p:sp>
      <p:sp>
        <p:nvSpPr>
          <p:cNvPr id="4" name="Content Placeholder 3"/>
          <p:cNvSpPr>
            <a:spLocks noGrp="1"/>
          </p:cNvSpPr>
          <p:nvPr>
            <p:ph sz="half" idx="2"/>
          </p:nvPr>
        </p:nvSpPr>
        <p:spPr/>
        <p:txBody>
          <a:bodyPr/>
          <a:lstStyle/>
          <a:p>
            <a:pPr>
              <a:buNone/>
            </a:pPr>
            <a:r>
              <a:rPr lang="en-TT" dirty="0" smtClean="0"/>
              <a:t>An unknown element Y has 15 electrons.</a:t>
            </a:r>
          </a:p>
          <a:p>
            <a:pPr>
              <a:buNone/>
            </a:pPr>
            <a:endParaRPr lang="en-TT" dirty="0" smtClean="0"/>
          </a:p>
          <a:p>
            <a:pPr>
              <a:buNone/>
            </a:pPr>
            <a:r>
              <a:rPr lang="en-TT" dirty="0" smtClean="0"/>
              <a:t>Draw the electron configuration for this element.</a:t>
            </a:r>
            <a:endParaRPr lang="en-TT" dirty="0"/>
          </a:p>
        </p:txBody>
      </p:sp>
      <p:sp>
        <p:nvSpPr>
          <p:cNvPr id="5" name="Text Placeholder 4"/>
          <p:cNvSpPr>
            <a:spLocks noGrp="1"/>
          </p:cNvSpPr>
          <p:nvPr>
            <p:ph type="body" sz="quarter" idx="3"/>
          </p:nvPr>
        </p:nvSpPr>
        <p:spPr/>
        <p:txBody>
          <a:bodyPr/>
          <a:lstStyle/>
          <a:p>
            <a:r>
              <a:rPr lang="en-TT" dirty="0" smtClean="0"/>
              <a:t>Answer</a:t>
            </a:r>
            <a:endParaRPr lang="en-TT" dirty="0"/>
          </a:p>
        </p:txBody>
      </p:sp>
      <p:sp>
        <p:nvSpPr>
          <p:cNvPr id="6" name="Content Placeholder 5"/>
          <p:cNvSpPr>
            <a:spLocks noGrp="1"/>
          </p:cNvSpPr>
          <p:nvPr>
            <p:ph sz="quarter" idx="4"/>
          </p:nvPr>
        </p:nvSpPr>
        <p:spPr/>
        <p:txBody>
          <a:bodyPr/>
          <a:lstStyle/>
          <a:p>
            <a:pPr>
              <a:buNone/>
            </a:pPr>
            <a:r>
              <a:rPr lang="en-TT" sz="8800" dirty="0" smtClean="0"/>
              <a:t>2,8,5</a:t>
            </a:r>
          </a:p>
          <a:p>
            <a:endParaRPr lang="en-TT" dirty="0"/>
          </a:p>
        </p:txBody>
      </p:sp>
      <p:sp>
        <p:nvSpPr>
          <p:cNvPr id="7" name="Date Placeholder 6"/>
          <p:cNvSpPr>
            <a:spLocks noGrp="1"/>
          </p:cNvSpPr>
          <p:nvPr>
            <p:ph type="dt" sz="half" idx="10"/>
          </p:nvPr>
        </p:nvSpPr>
        <p:spPr/>
        <p:txBody>
          <a:bodyPr/>
          <a:lstStyle/>
          <a:p>
            <a:fld id="{9C5B9720-DD30-4840-AB19-3C7252012E06}" type="datetime1">
              <a:rPr lang="en-US" smtClean="0"/>
              <a:pPr/>
              <a:t>11/1/2015</a:t>
            </a:fld>
            <a:endParaRPr lang="en-TT"/>
          </a:p>
        </p:txBody>
      </p:sp>
      <p:sp>
        <p:nvSpPr>
          <p:cNvPr id="8" name="Slide Number Placeholder 7"/>
          <p:cNvSpPr>
            <a:spLocks noGrp="1"/>
          </p:cNvSpPr>
          <p:nvPr>
            <p:ph type="sldNum" sz="quarter" idx="12"/>
          </p:nvPr>
        </p:nvSpPr>
        <p:spPr/>
        <p:txBody>
          <a:bodyPr/>
          <a:lstStyle/>
          <a:p>
            <a:fld id="{D7EC33D1-6275-42A3-B59D-15B38540FE87}" type="slidenum">
              <a:rPr lang="en-TT" smtClean="0"/>
              <a:pPr/>
              <a:t>48</a:t>
            </a:fld>
            <a:endParaRPr lang="en-TT"/>
          </a:p>
        </p:txBody>
      </p:sp>
      <p:sp>
        <p:nvSpPr>
          <p:cNvPr id="9" name="Footer Placeholder 8"/>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heckerboard(across)">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checkerboard(across)">
                                      <p:cBhvr>
                                        <p:cTn id="2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Answer</a:t>
            </a:r>
            <a:endParaRPr lang="en-TT" dirty="0"/>
          </a:p>
        </p:txBody>
      </p:sp>
      <p:sp>
        <p:nvSpPr>
          <p:cNvPr id="5" name="Text Placeholder 4"/>
          <p:cNvSpPr>
            <a:spLocks noGrp="1"/>
          </p:cNvSpPr>
          <p:nvPr>
            <p:ph type="body" sz="quarter" idx="3"/>
          </p:nvPr>
        </p:nvSpPr>
        <p:spPr>
          <a:xfrm>
            <a:off x="857224" y="1643050"/>
            <a:ext cx="4041775" cy="639762"/>
          </a:xfrm>
        </p:spPr>
        <p:txBody>
          <a:bodyPr/>
          <a:lstStyle/>
          <a:p>
            <a:pPr algn="l"/>
            <a:r>
              <a:rPr lang="en-TT" sz="2000" dirty="0" smtClean="0"/>
              <a:t>How to write</a:t>
            </a:r>
            <a:endParaRPr lang="en-TT" sz="2000" dirty="0"/>
          </a:p>
        </p:txBody>
      </p:sp>
      <p:sp>
        <p:nvSpPr>
          <p:cNvPr id="6" name="Content Placeholder 5"/>
          <p:cNvSpPr>
            <a:spLocks noGrp="1"/>
          </p:cNvSpPr>
          <p:nvPr>
            <p:ph sz="quarter" idx="4"/>
          </p:nvPr>
        </p:nvSpPr>
        <p:spPr>
          <a:xfrm>
            <a:off x="571472" y="2285992"/>
            <a:ext cx="4041775" cy="3951288"/>
          </a:xfrm>
        </p:spPr>
        <p:txBody>
          <a:bodyPr/>
          <a:lstStyle/>
          <a:p>
            <a:pPr>
              <a:buNone/>
            </a:pPr>
            <a:r>
              <a:rPr lang="en-TT" sz="8000" dirty="0" smtClean="0"/>
              <a:t>2,8,5</a:t>
            </a:r>
            <a:endParaRPr lang="en-TT" sz="8000" dirty="0"/>
          </a:p>
        </p:txBody>
      </p:sp>
      <p:sp>
        <p:nvSpPr>
          <p:cNvPr id="28" name="Content Placeholder 2"/>
          <p:cNvSpPr>
            <a:spLocks noGrp="1"/>
          </p:cNvSpPr>
          <p:nvPr>
            <p:ph sz="half" idx="1"/>
          </p:nvPr>
        </p:nvSpPr>
        <p:spPr>
          <a:xfrm>
            <a:off x="4429124" y="1643050"/>
            <a:ext cx="4491070" cy="1000132"/>
          </a:xfrm>
        </p:spPr>
        <p:txBody>
          <a:bodyPr/>
          <a:lstStyle/>
          <a:p>
            <a:pPr>
              <a:buNone/>
            </a:pPr>
            <a:r>
              <a:rPr lang="en-TT" sz="2000" b="0" dirty="0" smtClean="0"/>
              <a:t>The first orbit would contain a maximum of 2 electrons.</a:t>
            </a:r>
          </a:p>
          <a:p>
            <a:pPr>
              <a:buNone/>
            </a:pPr>
            <a:r>
              <a:rPr lang="en-TT" sz="2000" b="0" dirty="0" smtClean="0"/>
              <a:t>Write this number followed by a comma.</a:t>
            </a:r>
          </a:p>
        </p:txBody>
      </p:sp>
      <p:sp>
        <p:nvSpPr>
          <p:cNvPr id="29" name="Content Placeholder 2"/>
          <p:cNvSpPr txBox="1">
            <a:spLocks/>
          </p:cNvSpPr>
          <p:nvPr/>
        </p:nvSpPr>
        <p:spPr bwMode="auto">
          <a:xfrm>
            <a:off x="4500562" y="2571744"/>
            <a:ext cx="4419600" cy="15716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There are 13 more electrons to place  </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(15-2 = 13). The second orbit would have a maximum of 8 electrons.</a:t>
            </a: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lang="en-TT" sz="2000" kern="0" dirty="0" smtClean="0">
                <a:solidFill>
                  <a:schemeClr val="tx2"/>
                </a:solidFill>
                <a:latin typeface="+mn-lt"/>
                <a:cs typeface="+mn-cs"/>
              </a:rPr>
              <a:t>Write this number followed by a comma.</a:t>
            </a:r>
            <a:endParaRPr kumimoji="0" lang="en-TT" sz="2000" b="0" i="0" u="none" strike="noStrike" kern="0" cap="none" spc="0" normalizeH="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30" name="Content Placeholder 2"/>
          <p:cNvSpPr txBox="1">
            <a:spLocks/>
          </p:cNvSpPr>
          <p:nvPr/>
        </p:nvSpPr>
        <p:spPr bwMode="auto">
          <a:xfrm>
            <a:off x="4357686" y="4000504"/>
            <a:ext cx="4419600" cy="2143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There are only 5 more electrons to place </a:t>
            </a:r>
          </a:p>
          <a:p>
            <a:pPr marL="342900" marR="0" lvl="0" indent="-342900"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kumimoji="0" lang="en-TT" sz="2000" b="0" i="0" u="none" strike="noStrike" kern="0" cap="none" spc="0" normalizeH="0" noProof="0" dirty="0" smtClean="0">
                <a:ln>
                  <a:noFill/>
                </a:ln>
                <a:solidFill>
                  <a:schemeClr val="tx2"/>
                </a:solidFill>
                <a:effectLst/>
                <a:uLnTx/>
                <a:uFillTx/>
                <a:latin typeface="+mn-lt"/>
                <a:ea typeface="+mn-ea"/>
                <a:cs typeface="+mn-cs"/>
              </a:rPr>
              <a:t>(13-8 = 5). The third orbit could have a maximum of 8 electrons. But there is only 5 electrons left to place. So this orbital only has 1 electron. </a:t>
            </a:r>
          </a:p>
          <a:p>
            <a:pPr marL="342900" marR="0" lvl="0" indent="-342900"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r>
              <a:rPr lang="en-TT" sz="2000" kern="0" dirty="0" smtClean="0">
                <a:solidFill>
                  <a:schemeClr val="tx2"/>
                </a:solidFill>
                <a:latin typeface="+mn-lt"/>
                <a:cs typeface="+mn-cs"/>
              </a:rPr>
              <a:t>Write this last number</a:t>
            </a:r>
            <a:endParaRPr kumimoji="0" lang="en-TT" sz="2000" b="0" i="0" u="none" strike="noStrike" kern="0" cap="none" spc="0" normalizeH="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5F5F5F"/>
              </a:buClr>
              <a:buSzTx/>
              <a:buFont typeface="Wingdings" pitchFamily="2" charset="2"/>
              <a:buNone/>
              <a:tabLst/>
              <a:defRPr/>
            </a:pPr>
            <a:endParaRPr kumimoji="0" lang="en-TT" sz="2000" b="0" i="0" u="none" strike="noStrike" kern="0" cap="none" spc="0" normalizeH="0" baseline="0" noProof="0" dirty="0" smtClean="0">
              <a:ln>
                <a:noFill/>
              </a:ln>
              <a:solidFill>
                <a:schemeClr val="tx2"/>
              </a:solidFill>
              <a:effectLst/>
              <a:uLnTx/>
              <a:uFillTx/>
              <a:latin typeface="+mn-lt"/>
              <a:ea typeface="+mn-ea"/>
              <a:cs typeface="+mn-cs"/>
            </a:endParaRPr>
          </a:p>
        </p:txBody>
      </p:sp>
      <p:cxnSp>
        <p:nvCxnSpPr>
          <p:cNvPr id="36" name="Curved Connector 35"/>
          <p:cNvCxnSpPr/>
          <p:nvPr/>
        </p:nvCxnSpPr>
        <p:spPr bwMode="auto">
          <a:xfrm rot="10800000" flipV="1">
            <a:off x="1785918" y="2000240"/>
            <a:ext cx="2714644" cy="928694"/>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37" name="Curved Connector 36"/>
          <p:cNvCxnSpPr/>
          <p:nvPr/>
        </p:nvCxnSpPr>
        <p:spPr bwMode="auto">
          <a:xfrm rot="10800000" flipV="1">
            <a:off x="2643174" y="2786058"/>
            <a:ext cx="2428892" cy="428628"/>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39" name="Curved Connector 38"/>
          <p:cNvCxnSpPr/>
          <p:nvPr/>
        </p:nvCxnSpPr>
        <p:spPr bwMode="auto">
          <a:xfrm rot="10800000">
            <a:off x="3357554" y="3214686"/>
            <a:ext cx="2071702" cy="1428760"/>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12" name="Date Placeholder 11"/>
          <p:cNvSpPr>
            <a:spLocks noGrp="1"/>
          </p:cNvSpPr>
          <p:nvPr>
            <p:ph type="dt" sz="half" idx="10"/>
          </p:nvPr>
        </p:nvSpPr>
        <p:spPr/>
        <p:txBody>
          <a:bodyPr/>
          <a:lstStyle/>
          <a:p>
            <a:fld id="{46B665D2-9B65-4E24-BF04-F2790E374084}" type="datetime1">
              <a:rPr lang="en-US" smtClean="0"/>
              <a:pPr/>
              <a:t>11/1/2015</a:t>
            </a:fld>
            <a:endParaRPr lang="en-TT"/>
          </a:p>
        </p:txBody>
      </p:sp>
      <p:sp>
        <p:nvSpPr>
          <p:cNvPr id="13" name="Slide Number Placeholder 12"/>
          <p:cNvSpPr>
            <a:spLocks noGrp="1"/>
          </p:cNvSpPr>
          <p:nvPr>
            <p:ph type="sldNum" sz="quarter" idx="12"/>
          </p:nvPr>
        </p:nvSpPr>
        <p:spPr/>
        <p:txBody>
          <a:bodyPr/>
          <a:lstStyle/>
          <a:p>
            <a:fld id="{D7EC33D1-6275-42A3-B59D-15B38540FE87}" type="slidenum">
              <a:rPr lang="en-TT" smtClean="0"/>
              <a:pPr/>
              <a:t>49</a:t>
            </a:fld>
            <a:endParaRPr lang="en-TT"/>
          </a:p>
        </p:txBody>
      </p:sp>
      <p:sp>
        <p:nvSpPr>
          <p:cNvPr id="14" name="Footer Placeholder 13"/>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1" presetClass="entr" presetSubtype="0" fill="hold" nodeType="clickEffect">
                                  <p:stCondLst>
                                    <p:cond delay="0"/>
                                  </p:stCondLst>
                                  <p:childTnLst>
                                    <p:set>
                                      <p:cBhvr>
                                        <p:cTn id="28" dur="1000">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1" presetClass="entr" presetSubtype="0" fill="hold" nodeType="clickEffect">
                                  <p:stCondLst>
                                    <p:cond delay="0"/>
                                  </p:stCondLst>
                                  <p:childTnLst>
                                    <p:set>
                                      <p:cBhvr>
                                        <p:cTn id="36" dur="1000">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1" presetClass="entr" presetSubtype="0" fill="hold" nodeType="clickEffect">
                                  <p:stCondLst>
                                    <p:cond delay="0"/>
                                  </p:stCondLst>
                                  <p:childTnLst>
                                    <p:set>
                                      <p:cBhvr>
                                        <p:cTn id="44" dur="1000">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P spid="28" grpId="0" build="p"/>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TT" dirty="0" smtClean="0"/>
              <a:t>Democritus</a:t>
            </a:r>
            <a:endParaRPr lang="en-TT" dirty="0"/>
          </a:p>
        </p:txBody>
      </p:sp>
      <p:sp>
        <p:nvSpPr>
          <p:cNvPr id="6149" name="Rectangle 5"/>
          <p:cNvSpPr>
            <a:spLocks noGrp="1" noChangeArrowheads="1"/>
          </p:cNvSpPr>
          <p:nvPr>
            <p:ph type="body" sz="half" idx="2"/>
          </p:nvPr>
        </p:nvSpPr>
        <p:spPr>
          <a:xfrm>
            <a:off x="457200" y="1785926"/>
            <a:ext cx="3829047" cy="4340237"/>
          </a:xfrm>
        </p:spPr>
        <p:txBody>
          <a:bodyPr/>
          <a:lstStyle/>
          <a:p>
            <a:r>
              <a:rPr lang="en-TT" sz="2400" dirty="0" smtClean="0"/>
              <a:t> </a:t>
            </a:r>
            <a:r>
              <a:rPr lang="en-TT" sz="3200" dirty="0" smtClean="0"/>
              <a:t>All matter if divided into its smallest possible parts, that part would be known as "</a:t>
            </a:r>
            <a:r>
              <a:rPr lang="en-TT" sz="3200" dirty="0" err="1" smtClean="0"/>
              <a:t>atomos</a:t>
            </a:r>
            <a:r>
              <a:rPr lang="en-TT" sz="3200" dirty="0" smtClean="0"/>
              <a:t>" or "indivisible". </a:t>
            </a:r>
          </a:p>
          <a:p>
            <a:r>
              <a:rPr lang="en-TT" sz="3200" dirty="0" smtClean="0"/>
              <a:t> </a:t>
            </a:r>
            <a:endParaRPr lang="en-TT" dirty="0"/>
          </a:p>
          <a:p>
            <a:endParaRPr lang="en-TT" dirty="0" smtClean="0"/>
          </a:p>
          <a:p>
            <a:r>
              <a:rPr lang="en-TT" dirty="0" smtClean="0"/>
              <a:t> </a:t>
            </a:r>
          </a:p>
          <a:p>
            <a:r>
              <a:rPr lang="en-TT" sz="1200" dirty="0" smtClean="0"/>
              <a:t>Source: </a:t>
            </a:r>
            <a:r>
              <a:rPr lang="en-TT" sz="1200" dirty="0" smtClean="0">
                <a:hlinkClick r:id="rId2"/>
              </a:rPr>
              <a:t>http://en.wikipedia.org/wiki/Classical_element</a:t>
            </a:r>
            <a:endParaRPr lang="en-TT" sz="1200" dirty="0"/>
          </a:p>
        </p:txBody>
      </p:sp>
      <p:pic>
        <p:nvPicPr>
          <p:cNvPr id="6150" name="Picture 6"/>
          <p:cNvPicPr>
            <a:picLocks noChangeAspect="1" noChangeArrowheads="1"/>
          </p:cNvPicPr>
          <p:nvPr/>
        </p:nvPicPr>
        <p:blipFill>
          <a:blip r:embed="rId3"/>
          <a:srcRect/>
          <a:stretch>
            <a:fillRect/>
          </a:stretch>
        </p:blipFill>
        <p:spPr bwMode="auto">
          <a:xfrm>
            <a:off x="4572000" y="428604"/>
            <a:ext cx="4214842" cy="5698941"/>
          </a:xfrm>
          <a:prstGeom prst="rect">
            <a:avLst/>
          </a:prstGeom>
          <a:noFill/>
          <a:ln w="12700" cap="flat" cmpd="sng">
            <a:noFill/>
            <a:prstDash val="solid"/>
            <a:miter lim="800000"/>
            <a:headEnd type="none" w="sm" len="sm"/>
            <a:tailEnd type="none" w="sm" len="sm"/>
          </a:ln>
          <a:effectLst/>
        </p:spPr>
      </p:pic>
      <p:sp>
        <p:nvSpPr>
          <p:cNvPr id="5" name="Date Placeholder 4"/>
          <p:cNvSpPr>
            <a:spLocks noGrp="1"/>
          </p:cNvSpPr>
          <p:nvPr>
            <p:ph type="dt" sz="half" idx="10"/>
          </p:nvPr>
        </p:nvSpPr>
        <p:spPr/>
        <p:txBody>
          <a:bodyPr/>
          <a:lstStyle/>
          <a:p>
            <a:fld id="{BCE9332E-387E-44EE-896F-4FE4EA529B0E}" type="datetime1">
              <a:rPr lang="en-US" smtClean="0"/>
              <a:pPr/>
              <a:t>11/1/2015</a:t>
            </a:fld>
            <a:endParaRPr lang="en-TT"/>
          </a:p>
        </p:txBody>
      </p:sp>
      <p:sp>
        <p:nvSpPr>
          <p:cNvPr id="6" name="Slide Number Placeholder 5"/>
          <p:cNvSpPr>
            <a:spLocks noGrp="1"/>
          </p:cNvSpPr>
          <p:nvPr>
            <p:ph type="sldNum" sz="quarter" idx="12"/>
          </p:nvPr>
        </p:nvSpPr>
        <p:spPr/>
        <p:txBody>
          <a:bodyPr/>
          <a:lstStyle/>
          <a:p>
            <a:fld id="{A167BBE7-0A86-4EBA-8E29-70681782EA52}" type="slidenum">
              <a:rPr lang="en-TT" smtClean="0"/>
              <a:pPr/>
              <a:t>5</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checkerboard(across)">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checkerboard(across)">
                                      <p:cBhvr>
                                        <p:cTn id="12" dur="500"/>
                                        <p:tgtEl>
                                          <p:spTgt spid="6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9">
                                            <p:txEl>
                                              <p:pRg st="3" end="3"/>
                                            </p:txEl>
                                          </p:spTgt>
                                        </p:tgtEl>
                                        <p:attrNameLst>
                                          <p:attrName>style.visibility</p:attrName>
                                        </p:attrNameLst>
                                      </p:cBhvr>
                                      <p:to>
                                        <p:strVal val="visible"/>
                                      </p:to>
                                    </p:set>
                                    <p:animEffect transition="in" filter="checkerboard(across)">
                                      <p:cBhvr>
                                        <p:cTn id="17" dur="500"/>
                                        <p:tgtEl>
                                          <p:spTgt spid="614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9">
                                            <p:txEl>
                                              <p:pRg st="4" end="4"/>
                                            </p:txEl>
                                          </p:spTgt>
                                        </p:tgtEl>
                                        <p:attrNameLst>
                                          <p:attrName>style.visibility</p:attrName>
                                        </p:attrNameLst>
                                      </p:cBhvr>
                                      <p:to>
                                        <p:strVal val="visible"/>
                                      </p:to>
                                    </p:set>
                                    <p:animEffect transition="in" filter="checkerboard(across)">
                                      <p:cBhvr>
                                        <p:cTn id="22" dur="500"/>
                                        <p:tgtEl>
                                          <p:spTgt spid="614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checkerboard(across)">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Question 2</a:t>
            </a:r>
            <a:endParaRPr lang="en-TT" dirty="0"/>
          </a:p>
        </p:txBody>
      </p:sp>
      <p:sp>
        <p:nvSpPr>
          <p:cNvPr id="3" name="Text Placeholder 2"/>
          <p:cNvSpPr>
            <a:spLocks noGrp="1"/>
          </p:cNvSpPr>
          <p:nvPr>
            <p:ph type="body" idx="1"/>
          </p:nvPr>
        </p:nvSpPr>
        <p:spPr/>
        <p:txBody>
          <a:bodyPr/>
          <a:lstStyle/>
          <a:p>
            <a:r>
              <a:rPr lang="en-TT" dirty="0" smtClean="0"/>
              <a:t>Question</a:t>
            </a:r>
            <a:endParaRPr lang="en-TT" dirty="0"/>
          </a:p>
        </p:txBody>
      </p:sp>
      <p:sp>
        <p:nvSpPr>
          <p:cNvPr id="4" name="Content Placeholder 3"/>
          <p:cNvSpPr>
            <a:spLocks noGrp="1"/>
          </p:cNvSpPr>
          <p:nvPr>
            <p:ph sz="half" idx="2"/>
          </p:nvPr>
        </p:nvSpPr>
        <p:spPr/>
        <p:txBody>
          <a:bodyPr/>
          <a:lstStyle/>
          <a:p>
            <a:pPr>
              <a:buNone/>
            </a:pPr>
            <a:r>
              <a:rPr lang="en-TT" dirty="0" smtClean="0"/>
              <a:t>An unknown element Y has 9 electrons.</a:t>
            </a:r>
          </a:p>
          <a:p>
            <a:pPr>
              <a:buNone/>
            </a:pPr>
            <a:endParaRPr lang="en-TT" dirty="0" smtClean="0"/>
          </a:p>
          <a:p>
            <a:pPr>
              <a:buNone/>
            </a:pPr>
            <a:r>
              <a:rPr lang="en-TT" dirty="0" smtClean="0"/>
              <a:t>Draw the electron configuration for this element.</a:t>
            </a:r>
            <a:endParaRPr lang="en-TT" dirty="0"/>
          </a:p>
        </p:txBody>
      </p:sp>
      <p:sp>
        <p:nvSpPr>
          <p:cNvPr id="5" name="Text Placeholder 4"/>
          <p:cNvSpPr>
            <a:spLocks noGrp="1"/>
          </p:cNvSpPr>
          <p:nvPr>
            <p:ph type="body" sz="quarter" idx="3"/>
          </p:nvPr>
        </p:nvSpPr>
        <p:spPr/>
        <p:txBody>
          <a:bodyPr/>
          <a:lstStyle/>
          <a:p>
            <a:r>
              <a:rPr lang="en-TT" dirty="0" smtClean="0"/>
              <a:t>Answer</a:t>
            </a:r>
            <a:endParaRPr lang="en-TT" dirty="0"/>
          </a:p>
        </p:txBody>
      </p:sp>
      <p:sp>
        <p:nvSpPr>
          <p:cNvPr id="6" name="Content Placeholder 5"/>
          <p:cNvSpPr>
            <a:spLocks noGrp="1"/>
          </p:cNvSpPr>
          <p:nvPr>
            <p:ph sz="quarter" idx="4"/>
          </p:nvPr>
        </p:nvSpPr>
        <p:spPr/>
        <p:txBody>
          <a:bodyPr/>
          <a:lstStyle/>
          <a:p>
            <a:pPr>
              <a:buNone/>
            </a:pPr>
            <a:r>
              <a:rPr lang="en-TT" sz="8800" dirty="0" smtClean="0"/>
              <a:t>2,7</a:t>
            </a:r>
          </a:p>
          <a:p>
            <a:endParaRPr lang="en-TT" dirty="0"/>
          </a:p>
        </p:txBody>
      </p:sp>
      <p:sp>
        <p:nvSpPr>
          <p:cNvPr id="7" name="Date Placeholder 6"/>
          <p:cNvSpPr>
            <a:spLocks noGrp="1"/>
          </p:cNvSpPr>
          <p:nvPr>
            <p:ph type="dt" sz="half" idx="10"/>
          </p:nvPr>
        </p:nvSpPr>
        <p:spPr/>
        <p:txBody>
          <a:bodyPr/>
          <a:lstStyle/>
          <a:p>
            <a:fld id="{669AEA4C-0E7B-4DE6-8D89-1052388C3584}" type="datetime1">
              <a:rPr lang="en-US" smtClean="0"/>
              <a:pPr/>
              <a:t>11/1/2015</a:t>
            </a:fld>
            <a:endParaRPr lang="en-TT"/>
          </a:p>
        </p:txBody>
      </p:sp>
      <p:sp>
        <p:nvSpPr>
          <p:cNvPr id="8" name="Slide Number Placeholder 7"/>
          <p:cNvSpPr>
            <a:spLocks noGrp="1"/>
          </p:cNvSpPr>
          <p:nvPr>
            <p:ph type="sldNum" sz="quarter" idx="12"/>
          </p:nvPr>
        </p:nvSpPr>
        <p:spPr/>
        <p:txBody>
          <a:bodyPr/>
          <a:lstStyle/>
          <a:p>
            <a:fld id="{D7EC33D1-6275-42A3-B59D-15B38540FE87}" type="slidenum">
              <a:rPr lang="en-TT" smtClean="0"/>
              <a:pPr/>
              <a:t>50</a:t>
            </a:fld>
            <a:endParaRPr lang="en-TT"/>
          </a:p>
        </p:txBody>
      </p:sp>
      <p:sp>
        <p:nvSpPr>
          <p:cNvPr id="9" name="Footer Placeholder 8"/>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heckerboard(across)">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checkerboard(across)">
                                      <p:cBhvr>
                                        <p:cTn id="2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Question 3</a:t>
            </a:r>
            <a:endParaRPr lang="en-TT" dirty="0"/>
          </a:p>
        </p:txBody>
      </p:sp>
      <p:sp>
        <p:nvSpPr>
          <p:cNvPr id="3" name="Text Placeholder 2"/>
          <p:cNvSpPr>
            <a:spLocks noGrp="1"/>
          </p:cNvSpPr>
          <p:nvPr>
            <p:ph type="body" idx="1"/>
          </p:nvPr>
        </p:nvSpPr>
        <p:spPr/>
        <p:txBody>
          <a:bodyPr/>
          <a:lstStyle/>
          <a:p>
            <a:r>
              <a:rPr lang="en-TT" dirty="0" smtClean="0"/>
              <a:t>Question</a:t>
            </a:r>
            <a:endParaRPr lang="en-TT" dirty="0"/>
          </a:p>
        </p:txBody>
      </p:sp>
      <p:sp>
        <p:nvSpPr>
          <p:cNvPr id="4" name="Content Placeholder 3"/>
          <p:cNvSpPr>
            <a:spLocks noGrp="1"/>
          </p:cNvSpPr>
          <p:nvPr>
            <p:ph sz="half" idx="2"/>
          </p:nvPr>
        </p:nvSpPr>
        <p:spPr/>
        <p:txBody>
          <a:bodyPr/>
          <a:lstStyle/>
          <a:p>
            <a:pPr>
              <a:buNone/>
            </a:pPr>
            <a:r>
              <a:rPr lang="en-TT" dirty="0" smtClean="0"/>
              <a:t>An unknown element Y has 17 electrons.</a:t>
            </a:r>
          </a:p>
          <a:p>
            <a:pPr>
              <a:buNone/>
            </a:pPr>
            <a:endParaRPr lang="en-TT" dirty="0" smtClean="0"/>
          </a:p>
          <a:p>
            <a:pPr>
              <a:buNone/>
            </a:pPr>
            <a:r>
              <a:rPr lang="en-TT" dirty="0" smtClean="0"/>
              <a:t>Draw the electron configuration for this element.</a:t>
            </a:r>
            <a:endParaRPr lang="en-TT" dirty="0"/>
          </a:p>
        </p:txBody>
      </p:sp>
      <p:sp>
        <p:nvSpPr>
          <p:cNvPr id="5" name="Text Placeholder 4"/>
          <p:cNvSpPr>
            <a:spLocks noGrp="1"/>
          </p:cNvSpPr>
          <p:nvPr>
            <p:ph type="body" sz="quarter" idx="3"/>
          </p:nvPr>
        </p:nvSpPr>
        <p:spPr/>
        <p:txBody>
          <a:bodyPr/>
          <a:lstStyle/>
          <a:p>
            <a:r>
              <a:rPr lang="en-TT" dirty="0" smtClean="0"/>
              <a:t>Answer</a:t>
            </a:r>
            <a:endParaRPr lang="en-TT" dirty="0"/>
          </a:p>
        </p:txBody>
      </p:sp>
      <p:sp>
        <p:nvSpPr>
          <p:cNvPr id="6" name="Content Placeholder 5"/>
          <p:cNvSpPr>
            <a:spLocks noGrp="1"/>
          </p:cNvSpPr>
          <p:nvPr>
            <p:ph sz="quarter" idx="4"/>
          </p:nvPr>
        </p:nvSpPr>
        <p:spPr/>
        <p:txBody>
          <a:bodyPr/>
          <a:lstStyle/>
          <a:p>
            <a:pPr>
              <a:buNone/>
            </a:pPr>
            <a:r>
              <a:rPr lang="en-TT" sz="8800" dirty="0" smtClean="0"/>
              <a:t>2,8,7</a:t>
            </a:r>
            <a:endParaRPr lang="en-TT" dirty="0"/>
          </a:p>
        </p:txBody>
      </p:sp>
      <p:sp>
        <p:nvSpPr>
          <p:cNvPr id="7" name="Date Placeholder 6"/>
          <p:cNvSpPr>
            <a:spLocks noGrp="1"/>
          </p:cNvSpPr>
          <p:nvPr>
            <p:ph type="dt" sz="half" idx="10"/>
          </p:nvPr>
        </p:nvSpPr>
        <p:spPr/>
        <p:txBody>
          <a:bodyPr/>
          <a:lstStyle/>
          <a:p>
            <a:fld id="{9D5332B0-AA5D-4551-A564-4A6796FF4BFB}" type="datetime1">
              <a:rPr lang="en-US" smtClean="0"/>
              <a:pPr/>
              <a:t>11/1/2015</a:t>
            </a:fld>
            <a:endParaRPr lang="en-TT"/>
          </a:p>
        </p:txBody>
      </p:sp>
      <p:sp>
        <p:nvSpPr>
          <p:cNvPr id="8" name="Slide Number Placeholder 7"/>
          <p:cNvSpPr>
            <a:spLocks noGrp="1"/>
          </p:cNvSpPr>
          <p:nvPr>
            <p:ph type="sldNum" sz="quarter" idx="12"/>
          </p:nvPr>
        </p:nvSpPr>
        <p:spPr/>
        <p:txBody>
          <a:bodyPr/>
          <a:lstStyle/>
          <a:p>
            <a:fld id="{D7EC33D1-6275-42A3-B59D-15B38540FE87}" type="slidenum">
              <a:rPr lang="en-TT" smtClean="0"/>
              <a:pPr/>
              <a:t>51</a:t>
            </a:fld>
            <a:endParaRPr lang="en-TT"/>
          </a:p>
        </p:txBody>
      </p:sp>
      <p:sp>
        <p:nvSpPr>
          <p:cNvPr id="9" name="Footer Placeholder 8"/>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heckerboard(across)">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checkerboard(across)">
                                      <p:cBhvr>
                                        <p:cTn id="2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Bohr- Rutherford diagrams</a:t>
            </a:r>
            <a:endParaRPr lang="en-TT" dirty="0"/>
          </a:p>
        </p:txBody>
      </p:sp>
      <p:sp>
        <p:nvSpPr>
          <p:cNvPr id="3" name="Text Placeholder 2"/>
          <p:cNvSpPr>
            <a:spLocks noGrp="1"/>
          </p:cNvSpPr>
          <p:nvPr>
            <p:ph type="body" idx="1"/>
          </p:nvPr>
        </p:nvSpPr>
        <p:spPr/>
        <p:txBody>
          <a:bodyPr/>
          <a:lstStyle/>
          <a:p>
            <a:r>
              <a:rPr lang="en-TT" sz="2000" dirty="0" smtClean="0"/>
              <a:t>Bohr-Rutherford diagrams</a:t>
            </a:r>
            <a:endParaRPr lang="en-TT" sz="2000" dirty="0"/>
          </a:p>
        </p:txBody>
      </p:sp>
      <p:sp>
        <p:nvSpPr>
          <p:cNvPr id="5" name="Text Placeholder 4"/>
          <p:cNvSpPr>
            <a:spLocks noGrp="1"/>
          </p:cNvSpPr>
          <p:nvPr>
            <p:ph type="body" sz="quarter" idx="3"/>
          </p:nvPr>
        </p:nvSpPr>
        <p:spPr/>
        <p:txBody>
          <a:bodyPr/>
          <a:lstStyle/>
          <a:p>
            <a:pPr algn="l"/>
            <a:r>
              <a:rPr lang="en-TT" sz="2000" dirty="0" smtClean="0"/>
              <a:t>How to draw one</a:t>
            </a:r>
            <a:endParaRPr lang="en-TT" sz="2000" dirty="0"/>
          </a:p>
        </p:txBody>
      </p:sp>
      <p:sp>
        <p:nvSpPr>
          <p:cNvPr id="6" name="Content Placeholder 5"/>
          <p:cNvSpPr>
            <a:spLocks noGrp="1"/>
          </p:cNvSpPr>
          <p:nvPr>
            <p:ph sz="quarter" idx="4"/>
          </p:nvPr>
        </p:nvSpPr>
        <p:spPr>
          <a:xfrm>
            <a:off x="4645025" y="2174875"/>
            <a:ext cx="4041775" cy="682621"/>
          </a:xfrm>
        </p:spPr>
        <p:txBody>
          <a:bodyPr/>
          <a:lstStyle/>
          <a:p>
            <a:pPr>
              <a:buNone/>
            </a:pPr>
            <a:r>
              <a:rPr lang="en-TT" dirty="0" smtClean="0"/>
              <a:t>First determine the number of protons and neutrons</a:t>
            </a:r>
            <a:endParaRPr lang="en-TT" dirty="0"/>
          </a:p>
        </p:txBody>
      </p:sp>
      <p:sp>
        <p:nvSpPr>
          <p:cNvPr id="12" name="TextBox 11"/>
          <p:cNvSpPr txBox="1"/>
          <p:nvPr/>
        </p:nvSpPr>
        <p:spPr>
          <a:xfrm>
            <a:off x="2285984" y="3500438"/>
            <a:ext cx="785818" cy="646331"/>
          </a:xfrm>
          <a:prstGeom prst="rect">
            <a:avLst/>
          </a:prstGeom>
          <a:noFill/>
        </p:spPr>
        <p:txBody>
          <a:bodyPr wrap="square" rtlCol="0">
            <a:spAutoFit/>
          </a:bodyPr>
          <a:lstStyle/>
          <a:p>
            <a:r>
              <a:rPr lang="en-TT" dirty="0" smtClean="0"/>
              <a:t>11 p</a:t>
            </a:r>
          </a:p>
          <a:p>
            <a:r>
              <a:rPr lang="en-TT" dirty="0" smtClean="0"/>
              <a:t>10 n</a:t>
            </a:r>
            <a:endParaRPr lang="en-TT" dirty="0"/>
          </a:p>
        </p:txBody>
      </p:sp>
      <p:sp>
        <p:nvSpPr>
          <p:cNvPr id="25" name="Content Placeholder 5"/>
          <p:cNvSpPr>
            <a:spLocks noGrp="1"/>
          </p:cNvSpPr>
          <p:nvPr>
            <p:ph sz="quarter" idx="4"/>
          </p:nvPr>
        </p:nvSpPr>
        <p:spPr>
          <a:xfrm>
            <a:off x="4500562" y="3071810"/>
            <a:ext cx="4041775" cy="1643074"/>
          </a:xfrm>
        </p:spPr>
        <p:txBody>
          <a:bodyPr/>
          <a:lstStyle/>
          <a:p>
            <a:pPr>
              <a:buNone/>
            </a:pPr>
            <a:r>
              <a:rPr lang="en-TT" dirty="0" smtClean="0"/>
              <a:t>Write the number of  protons followed by p</a:t>
            </a:r>
          </a:p>
          <a:p>
            <a:pPr>
              <a:buNone/>
            </a:pPr>
            <a:r>
              <a:rPr lang="en-TT" dirty="0" smtClean="0"/>
              <a:t>And the number of neutrons followed by n</a:t>
            </a:r>
            <a:endParaRPr lang="en-TT" dirty="0"/>
          </a:p>
        </p:txBody>
      </p:sp>
      <p:sp>
        <p:nvSpPr>
          <p:cNvPr id="26" name="Content Placeholder 5"/>
          <p:cNvSpPr>
            <a:spLocks noGrp="1"/>
          </p:cNvSpPr>
          <p:nvPr>
            <p:ph sz="quarter" idx="4"/>
          </p:nvPr>
        </p:nvSpPr>
        <p:spPr>
          <a:xfrm>
            <a:off x="4429124" y="4929198"/>
            <a:ext cx="4041775" cy="682621"/>
          </a:xfrm>
        </p:spPr>
        <p:txBody>
          <a:bodyPr/>
          <a:lstStyle/>
          <a:p>
            <a:pPr>
              <a:buNone/>
            </a:pPr>
            <a:r>
              <a:rPr lang="en-TT" dirty="0" smtClean="0"/>
              <a:t>Write out the electron configuration for element</a:t>
            </a:r>
          </a:p>
          <a:p>
            <a:pPr>
              <a:buNone/>
            </a:pPr>
            <a:r>
              <a:rPr lang="en-TT" dirty="0" smtClean="0"/>
              <a:t>In this case it is 2,8,1</a:t>
            </a:r>
            <a:endParaRPr lang="en-TT" dirty="0"/>
          </a:p>
        </p:txBody>
      </p:sp>
      <p:sp>
        <p:nvSpPr>
          <p:cNvPr id="27" name="Date Placeholder 26"/>
          <p:cNvSpPr>
            <a:spLocks noGrp="1"/>
          </p:cNvSpPr>
          <p:nvPr>
            <p:ph type="dt" sz="half" idx="10"/>
          </p:nvPr>
        </p:nvSpPr>
        <p:spPr/>
        <p:txBody>
          <a:bodyPr/>
          <a:lstStyle/>
          <a:p>
            <a:fld id="{A115B1A6-E9A9-447E-8D20-4E8F2BCE44C5}" type="datetime1">
              <a:rPr lang="en-US" smtClean="0"/>
              <a:pPr/>
              <a:t>11/1/2015</a:t>
            </a:fld>
            <a:endParaRPr lang="en-TT"/>
          </a:p>
        </p:txBody>
      </p:sp>
      <p:sp>
        <p:nvSpPr>
          <p:cNvPr id="28" name="Slide Number Placeholder 27"/>
          <p:cNvSpPr>
            <a:spLocks noGrp="1"/>
          </p:cNvSpPr>
          <p:nvPr>
            <p:ph type="sldNum" sz="quarter" idx="12"/>
          </p:nvPr>
        </p:nvSpPr>
        <p:spPr/>
        <p:txBody>
          <a:bodyPr/>
          <a:lstStyle/>
          <a:p>
            <a:fld id="{D7EC33D1-6275-42A3-B59D-15B38540FE87}" type="slidenum">
              <a:rPr lang="en-TT" smtClean="0"/>
              <a:pPr/>
              <a:t>52</a:t>
            </a:fld>
            <a:endParaRPr lang="en-TT"/>
          </a:p>
        </p:txBody>
      </p:sp>
      <p:sp>
        <p:nvSpPr>
          <p:cNvPr id="29" name="Footer Placeholder 28"/>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 calcmode="lin" valueType="num">
                                      <p:cBhvr additive="base">
                                        <p:cTn id="2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 calcmode="lin" valueType="num">
                                      <p:cBhvr additive="base">
                                        <p:cTn id="31"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 calcmode="lin" valueType="num">
                                      <p:cBhvr additive="base">
                                        <p:cTn id="4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xEl>
                                              <p:pRg st="1" end="1"/>
                                            </p:txEl>
                                          </p:spTgt>
                                        </p:tgtEl>
                                        <p:attrNameLst>
                                          <p:attrName>style.visibility</p:attrName>
                                        </p:attrNameLst>
                                      </p:cBhvr>
                                      <p:to>
                                        <p:strVal val="visible"/>
                                      </p:to>
                                    </p:set>
                                    <p:anim calcmode="lin" valueType="num">
                                      <p:cBhvr additive="base">
                                        <p:cTn id="49"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P spid="12" grpId="0"/>
      <p:bldP spid="25" grpId="0" build="p"/>
      <p:bldP spid="2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Bohr- Rutherford diagrams</a:t>
            </a:r>
            <a:endParaRPr lang="en-TT" dirty="0"/>
          </a:p>
        </p:txBody>
      </p:sp>
      <p:sp>
        <p:nvSpPr>
          <p:cNvPr id="3" name="Text Placeholder 2"/>
          <p:cNvSpPr>
            <a:spLocks noGrp="1"/>
          </p:cNvSpPr>
          <p:nvPr>
            <p:ph type="body" idx="1"/>
          </p:nvPr>
        </p:nvSpPr>
        <p:spPr/>
        <p:txBody>
          <a:bodyPr/>
          <a:lstStyle/>
          <a:p>
            <a:r>
              <a:rPr lang="en-TT" sz="2000" dirty="0" smtClean="0"/>
              <a:t>Bohr-Rutherford diagrams</a:t>
            </a:r>
            <a:endParaRPr lang="en-TT" sz="2000" dirty="0"/>
          </a:p>
        </p:txBody>
      </p:sp>
      <p:sp>
        <p:nvSpPr>
          <p:cNvPr id="5" name="Text Placeholder 4"/>
          <p:cNvSpPr>
            <a:spLocks noGrp="1"/>
          </p:cNvSpPr>
          <p:nvPr>
            <p:ph type="body" sz="quarter" idx="3"/>
          </p:nvPr>
        </p:nvSpPr>
        <p:spPr/>
        <p:txBody>
          <a:bodyPr/>
          <a:lstStyle/>
          <a:p>
            <a:pPr algn="l"/>
            <a:r>
              <a:rPr lang="en-TT" sz="2000" dirty="0" smtClean="0"/>
              <a:t>How to draw one</a:t>
            </a:r>
            <a:endParaRPr lang="en-TT" sz="2000" dirty="0"/>
          </a:p>
        </p:txBody>
      </p:sp>
      <p:sp>
        <p:nvSpPr>
          <p:cNvPr id="6" name="Content Placeholder 5"/>
          <p:cNvSpPr>
            <a:spLocks noGrp="1"/>
          </p:cNvSpPr>
          <p:nvPr>
            <p:ph sz="quarter" idx="4"/>
          </p:nvPr>
        </p:nvSpPr>
        <p:spPr>
          <a:xfrm>
            <a:off x="4645025" y="2174875"/>
            <a:ext cx="4041775" cy="1611315"/>
          </a:xfrm>
        </p:spPr>
        <p:txBody>
          <a:bodyPr/>
          <a:lstStyle/>
          <a:p>
            <a:pPr>
              <a:buNone/>
            </a:pPr>
            <a:r>
              <a:rPr lang="en-TT" dirty="0" smtClean="0"/>
              <a:t>Since there are 3 shells or orbits, we draw three circles each one bigger than the next</a:t>
            </a:r>
            <a:endParaRPr lang="en-TT" dirty="0"/>
          </a:p>
        </p:txBody>
      </p:sp>
      <p:sp>
        <p:nvSpPr>
          <p:cNvPr id="7" name="Oval 6"/>
          <p:cNvSpPr/>
          <p:nvPr/>
        </p:nvSpPr>
        <p:spPr bwMode="auto">
          <a:xfrm>
            <a:off x="2071670" y="3500438"/>
            <a:ext cx="1000132" cy="64294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8" name="Oval 7"/>
          <p:cNvSpPr/>
          <p:nvPr/>
        </p:nvSpPr>
        <p:spPr bwMode="auto">
          <a:xfrm>
            <a:off x="1643042" y="3000372"/>
            <a:ext cx="1919302" cy="158116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1" name="Oval 10"/>
          <p:cNvSpPr/>
          <p:nvPr/>
        </p:nvSpPr>
        <p:spPr bwMode="auto">
          <a:xfrm>
            <a:off x="1071538" y="2500306"/>
            <a:ext cx="3071834" cy="2571768"/>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2" name="TextBox 11"/>
          <p:cNvSpPr txBox="1"/>
          <p:nvPr/>
        </p:nvSpPr>
        <p:spPr>
          <a:xfrm>
            <a:off x="2285984" y="3500438"/>
            <a:ext cx="785818" cy="646331"/>
          </a:xfrm>
          <a:prstGeom prst="rect">
            <a:avLst/>
          </a:prstGeom>
          <a:noFill/>
        </p:spPr>
        <p:txBody>
          <a:bodyPr wrap="square" rtlCol="0">
            <a:spAutoFit/>
          </a:bodyPr>
          <a:lstStyle/>
          <a:p>
            <a:r>
              <a:rPr lang="en-TT" dirty="0" smtClean="0"/>
              <a:t>11 p</a:t>
            </a:r>
          </a:p>
          <a:p>
            <a:r>
              <a:rPr lang="en-TT" dirty="0" smtClean="0"/>
              <a:t>10 n</a:t>
            </a:r>
            <a:endParaRPr lang="en-TT" dirty="0"/>
          </a:p>
        </p:txBody>
      </p:sp>
      <p:sp>
        <p:nvSpPr>
          <p:cNvPr id="13" name="Multiply 12"/>
          <p:cNvSpPr/>
          <p:nvPr/>
        </p:nvSpPr>
        <p:spPr bwMode="auto">
          <a:xfrm>
            <a:off x="2428860" y="335756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4" name="Multiply 13"/>
          <p:cNvSpPr/>
          <p:nvPr/>
        </p:nvSpPr>
        <p:spPr bwMode="auto">
          <a:xfrm>
            <a:off x="2428860" y="4000504"/>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5" name="Multiply 14"/>
          <p:cNvSpPr/>
          <p:nvPr/>
        </p:nvSpPr>
        <p:spPr bwMode="auto">
          <a:xfrm>
            <a:off x="2428860" y="285749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6" name="Multiply 15"/>
          <p:cNvSpPr/>
          <p:nvPr/>
        </p:nvSpPr>
        <p:spPr bwMode="auto">
          <a:xfrm>
            <a:off x="2571736" y="285749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7" name="Multiply 16"/>
          <p:cNvSpPr/>
          <p:nvPr/>
        </p:nvSpPr>
        <p:spPr bwMode="auto">
          <a:xfrm>
            <a:off x="2428860"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Multiply 17"/>
          <p:cNvSpPr/>
          <p:nvPr/>
        </p:nvSpPr>
        <p:spPr bwMode="auto">
          <a:xfrm>
            <a:off x="2571736"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Multiply 18"/>
          <p:cNvSpPr/>
          <p:nvPr/>
        </p:nvSpPr>
        <p:spPr bwMode="auto">
          <a:xfrm>
            <a:off x="3428992" y="357187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Multiply 19"/>
          <p:cNvSpPr/>
          <p:nvPr/>
        </p:nvSpPr>
        <p:spPr bwMode="auto">
          <a:xfrm>
            <a:off x="3428992" y="371475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1" name="Multiply 20"/>
          <p:cNvSpPr/>
          <p:nvPr/>
        </p:nvSpPr>
        <p:spPr bwMode="auto">
          <a:xfrm>
            <a:off x="1571604" y="350043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2" name="Multiply 21"/>
          <p:cNvSpPr/>
          <p:nvPr/>
        </p:nvSpPr>
        <p:spPr bwMode="auto">
          <a:xfrm>
            <a:off x="1571604" y="371475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3" name="Multiply 22"/>
          <p:cNvSpPr/>
          <p:nvPr/>
        </p:nvSpPr>
        <p:spPr bwMode="auto">
          <a:xfrm>
            <a:off x="2500298" y="492919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5" name="Content Placeholder 5"/>
          <p:cNvSpPr>
            <a:spLocks noGrp="1"/>
          </p:cNvSpPr>
          <p:nvPr>
            <p:ph sz="quarter" idx="4"/>
          </p:nvPr>
        </p:nvSpPr>
        <p:spPr>
          <a:xfrm>
            <a:off x="4572000" y="3786190"/>
            <a:ext cx="4041775" cy="1071570"/>
          </a:xfrm>
        </p:spPr>
        <p:txBody>
          <a:bodyPr/>
          <a:lstStyle/>
          <a:p>
            <a:pPr>
              <a:buNone/>
            </a:pPr>
            <a:r>
              <a:rPr lang="en-TT" dirty="0" smtClean="0"/>
              <a:t>Each electron is denoted by an X. </a:t>
            </a:r>
          </a:p>
        </p:txBody>
      </p:sp>
      <p:sp>
        <p:nvSpPr>
          <p:cNvPr id="26" name="Content Placeholder 5"/>
          <p:cNvSpPr>
            <a:spLocks noGrp="1"/>
          </p:cNvSpPr>
          <p:nvPr>
            <p:ph sz="quarter" idx="4"/>
          </p:nvPr>
        </p:nvSpPr>
        <p:spPr>
          <a:xfrm>
            <a:off x="4429124" y="4929198"/>
            <a:ext cx="4041775" cy="682621"/>
          </a:xfrm>
        </p:spPr>
        <p:txBody>
          <a:bodyPr/>
          <a:lstStyle/>
          <a:p>
            <a:pPr>
              <a:buNone/>
            </a:pPr>
            <a:r>
              <a:rPr lang="en-TT" dirty="0" smtClean="0"/>
              <a:t>Draw in the number of electrons corresponding to each orbital or shell</a:t>
            </a:r>
            <a:endParaRPr lang="en-TT" dirty="0"/>
          </a:p>
        </p:txBody>
      </p:sp>
      <p:sp>
        <p:nvSpPr>
          <p:cNvPr id="27" name="Content Placeholder 5"/>
          <p:cNvSpPr>
            <a:spLocks noGrp="1"/>
          </p:cNvSpPr>
          <p:nvPr>
            <p:ph sz="quarter" idx="4"/>
          </p:nvPr>
        </p:nvSpPr>
        <p:spPr>
          <a:xfrm>
            <a:off x="571473" y="5643578"/>
            <a:ext cx="3929090" cy="593702"/>
          </a:xfrm>
        </p:spPr>
        <p:txBody>
          <a:bodyPr/>
          <a:lstStyle/>
          <a:p>
            <a:pPr>
              <a:buNone/>
            </a:pPr>
            <a:r>
              <a:rPr lang="en-TT" sz="5400" dirty="0" smtClean="0"/>
              <a:t>2,8,1</a:t>
            </a:r>
            <a:endParaRPr lang="en-TT" sz="5400" dirty="0"/>
          </a:p>
        </p:txBody>
      </p:sp>
      <p:cxnSp>
        <p:nvCxnSpPr>
          <p:cNvPr id="29" name="Shape 28"/>
          <p:cNvCxnSpPr>
            <a:endCxn id="14" idx="2"/>
          </p:cNvCxnSpPr>
          <p:nvPr/>
        </p:nvCxnSpPr>
        <p:spPr bwMode="auto">
          <a:xfrm rot="5400000" flipH="1" flipV="1">
            <a:off x="1475833" y="4742025"/>
            <a:ext cx="1640266" cy="591469"/>
          </a:xfrm>
          <a:prstGeom prst="curvedConnector4">
            <a:avLst>
              <a:gd name="adj1" fmla="val 47908"/>
              <a:gd name="adj2" fmla="val 138650"/>
            </a:avLst>
          </a:prstGeom>
          <a:solidFill>
            <a:schemeClr val="accent1"/>
          </a:solidFill>
          <a:ln w="12700" cap="flat" cmpd="sng" algn="ctr">
            <a:solidFill>
              <a:schemeClr val="tx1"/>
            </a:solidFill>
            <a:prstDash val="solid"/>
            <a:round/>
            <a:headEnd type="none" w="sm" len="sm"/>
            <a:tailEnd type="arrow"/>
          </a:ln>
          <a:effectLst/>
        </p:spPr>
      </p:cxnSp>
      <p:cxnSp>
        <p:nvCxnSpPr>
          <p:cNvPr id="30" name="Shape 29"/>
          <p:cNvCxnSpPr>
            <a:endCxn id="13" idx="2"/>
          </p:cNvCxnSpPr>
          <p:nvPr/>
        </p:nvCxnSpPr>
        <p:spPr bwMode="auto">
          <a:xfrm rot="5400000" flipH="1" flipV="1">
            <a:off x="1154364" y="4420556"/>
            <a:ext cx="2283209" cy="591466"/>
          </a:xfrm>
          <a:prstGeom prst="curvedConnector4">
            <a:avLst>
              <a:gd name="adj1" fmla="val 48497"/>
              <a:gd name="adj2" fmla="val 138650"/>
            </a:avLst>
          </a:prstGeom>
          <a:solidFill>
            <a:schemeClr val="accent1"/>
          </a:solidFill>
          <a:ln w="12700" cap="flat" cmpd="sng" algn="ctr">
            <a:solidFill>
              <a:schemeClr val="tx1"/>
            </a:solidFill>
            <a:prstDash val="solid"/>
            <a:round/>
            <a:headEnd type="none" w="sm" len="sm"/>
            <a:tailEnd type="arrow"/>
          </a:ln>
          <a:effectLst/>
        </p:spPr>
      </p:cxnSp>
      <p:cxnSp>
        <p:nvCxnSpPr>
          <p:cNvPr id="34" name="Shape 33"/>
          <p:cNvCxnSpPr>
            <a:endCxn id="18" idx="2"/>
          </p:cNvCxnSpPr>
          <p:nvPr/>
        </p:nvCxnSpPr>
        <p:spPr bwMode="auto">
          <a:xfrm rot="5400000" flipH="1" flipV="1">
            <a:off x="2083056" y="5277810"/>
            <a:ext cx="1211638" cy="91403"/>
          </a:xfrm>
          <a:prstGeom prst="curvedConnector4">
            <a:avLst>
              <a:gd name="adj1" fmla="val 47168"/>
              <a:gd name="adj2" fmla="val 350101"/>
            </a:avLst>
          </a:prstGeom>
          <a:solidFill>
            <a:schemeClr val="accent1"/>
          </a:solidFill>
          <a:ln w="12700" cap="flat" cmpd="sng" algn="ctr">
            <a:solidFill>
              <a:schemeClr val="tx1"/>
            </a:solidFill>
            <a:prstDash val="solid"/>
            <a:round/>
            <a:headEnd type="none" w="sm" len="sm"/>
            <a:tailEnd type="arrow"/>
          </a:ln>
          <a:effectLst/>
        </p:spPr>
      </p:cxnSp>
      <p:cxnSp>
        <p:nvCxnSpPr>
          <p:cNvPr id="35" name="Shape 34"/>
          <p:cNvCxnSpPr>
            <a:endCxn id="18" idx="3"/>
          </p:cNvCxnSpPr>
          <p:nvPr/>
        </p:nvCxnSpPr>
        <p:spPr bwMode="auto">
          <a:xfrm rot="5400000" flipH="1" flipV="1">
            <a:off x="1991655" y="5297777"/>
            <a:ext cx="1211639" cy="51470"/>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36" name="Shape 35"/>
          <p:cNvCxnSpPr>
            <a:endCxn id="20" idx="2"/>
          </p:cNvCxnSpPr>
          <p:nvPr/>
        </p:nvCxnSpPr>
        <p:spPr bwMode="auto">
          <a:xfrm rot="5400000" flipH="1" flipV="1">
            <a:off x="2118776" y="4384838"/>
            <a:ext cx="1926021" cy="1020094"/>
          </a:xfrm>
          <a:prstGeom prst="curvedConnector4">
            <a:avLst>
              <a:gd name="adj1" fmla="val 48218"/>
              <a:gd name="adj2" fmla="val 122410"/>
            </a:avLst>
          </a:prstGeom>
          <a:solidFill>
            <a:schemeClr val="accent1"/>
          </a:solidFill>
          <a:ln w="12700" cap="flat" cmpd="sng" algn="ctr">
            <a:solidFill>
              <a:schemeClr val="tx1"/>
            </a:solidFill>
            <a:prstDash val="solid"/>
            <a:round/>
            <a:headEnd type="none" w="sm" len="sm"/>
            <a:tailEnd type="arrow"/>
          </a:ln>
          <a:effectLst/>
        </p:spPr>
      </p:cxnSp>
      <p:cxnSp>
        <p:nvCxnSpPr>
          <p:cNvPr id="37" name="Shape 36"/>
          <p:cNvCxnSpPr>
            <a:endCxn id="19" idx="1"/>
          </p:cNvCxnSpPr>
          <p:nvPr/>
        </p:nvCxnSpPr>
        <p:spPr bwMode="auto">
          <a:xfrm rot="5400000" flipH="1" flipV="1">
            <a:off x="1973093" y="4239153"/>
            <a:ext cx="2217387" cy="1020094"/>
          </a:xfrm>
          <a:prstGeom prst="curvedConnector3">
            <a:avLst>
              <a:gd name="adj1" fmla="val 113405"/>
            </a:avLst>
          </a:prstGeom>
          <a:solidFill>
            <a:schemeClr val="accent1"/>
          </a:solidFill>
          <a:ln w="12700" cap="flat" cmpd="sng" algn="ctr">
            <a:solidFill>
              <a:schemeClr val="tx1"/>
            </a:solidFill>
            <a:prstDash val="solid"/>
            <a:round/>
            <a:headEnd type="none" w="sm" len="sm"/>
            <a:tailEnd type="arrow"/>
          </a:ln>
          <a:effectLst/>
        </p:spPr>
      </p:cxnSp>
      <p:cxnSp>
        <p:nvCxnSpPr>
          <p:cNvPr id="38" name="Shape 37"/>
          <p:cNvCxnSpPr>
            <a:endCxn id="16" idx="2"/>
          </p:cNvCxnSpPr>
          <p:nvPr/>
        </p:nvCxnSpPr>
        <p:spPr bwMode="auto">
          <a:xfrm rot="5400000" flipH="1" flipV="1">
            <a:off x="1261520" y="4384837"/>
            <a:ext cx="2783275" cy="162839"/>
          </a:xfrm>
          <a:prstGeom prst="curvedConnector4">
            <a:avLst>
              <a:gd name="adj1" fmla="val 48767"/>
              <a:gd name="adj2" fmla="val 240384"/>
            </a:avLst>
          </a:prstGeom>
          <a:solidFill>
            <a:schemeClr val="accent1"/>
          </a:solidFill>
          <a:ln w="12700" cap="flat" cmpd="sng" algn="ctr">
            <a:solidFill>
              <a:schemeClr val="tx1"/>
            </a:solidFill>
            <a:prstDash val="solid"/>
            <a:round/>
            <a:headEnd type="none" w="sm" len="sm"/>
            <a:tailEnd type="arrow"/>
          </a:ln>
          <a:effectLst/>
        </p:spPr>
      </p:cxnSp>
      <p:cxnSp>
        <p:nvCxnSpPr>
          <p:cNvPr id="39" name="Shape 38"/>
          <p:cNvCxnSpPr/>
          <p:nvPr/>
        </p:nvCxnSpPr>
        <p:spPr bwMode="auto">
          <a:xfrm rot="5400000" flipH="1" flipV="1">
            <a:off x="1190081" y="4524903"/>
            <a:ext cx="2783275" cy="19964"/>
          </a:xfrm>
          <a:prstGeom prst="curvedConnector4">
            <a:avLst>
              <a:gd name="adj1" fmla="val 48767"/>
              <a:gd name="adj2" fmla="val 1245061"/>
            </a:avLst>
          </a:prstGeom>
          <a:solidFill>
            <a:schemeClr val="accent1"/>
          </a:solidFill>
          <a:ln w="12700" cap="flat" cmpd="sng" algn="ctr">
            <a:solidFill>
              <a:schemeClr val="tx1"/>
            </a:solidFill>
            <a:prstDash val="solid"/>
            <a:round/>
            <a:headEnd type="none" w="sm" len="sm"/>
            <a:tailEnd type="arrow"/>
          </a:ln>
          <a:effectLst/>
        </p:spPr>
      </p:cxnSp>
      <p:cxnSp>
        <p:nvCxnSpPr>
          <p:cNvPr id="49" name="Shape 48"/>
          <p:cNvCxnSpPr>
            <a:endCxn id="21" idx="0"/>
          </p:cNvCxnSpPr>
          <p:nvPr/>
        </p:nvCxnSpPr>
        <p:spPr bwMode="auto">
          <a:xfrm rot="16200000" flipV="1">
            <a:off x="845839" y="4346307"/>
            <a:ext cx="2360263" cy="805785"/>
          </a:xfrm>
          <a:prstGeom prst="curvedConnector4">
            <a:avLst>
              <a:gd name="adj1" fmla="val 45400"/>
              <a:gd name="adj2" fmla="val 134758"/>
            </a:avLst>
          </a:prstGeom>
          <a:solidFill>
            <a:schemeClr val="accent1"/>
          </a:solidFill>
          <a:ln w="12700" cap="flat" cmpd="sng" algn="ctr">
            <a:solidFill>
              <a:schemeClr val="tx1"/>
            </a:solidFill>
            <a:prstDash val="solid"/>
            <a:round/>
            <a:headEnd type="none" w="sm" len="sm"/>
            <a:tailEnd type="arrow"/>
          </a:ln>
          <a:effectLst/>
        </p:spPr>
      </p:cxnSp>
      <p:cxnSp>
        <p:nvCxnSpPr>
          <p:cNvPr id="50" name="Shape 49"/>
          <p:cNvCxnSpPr>
            <a:endCxn id="22" idx="3"/>
          </p:cNvCxnSpPr>
          <p:nvPr/>
        </p:nvCxnSpPr>
        <p:spPr bwMode="auto">
          <a:xfrm rot="16200000" flipV="1">
            <a:off x="1062960" y="4491992"/>
            <a:ext cx="1997457" cy="877222"/>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59" name="Shape 58"/>
          <p:cNvCxnSpPr>
            <a:endCxn id="23" idx="2"/>
          </p:cNvCxnSpPr>
          <p:nvPr/>
        </p:nvCxnSpPr>
        <p:spPr bwMode="auto">
          <a:xfrm rot="16200000" flipV="1">
            <a:off x="2475966" y="5333493"/>
            <a:ext cx="711572" cy="337225"/>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60" name="Date Placeholder 59"/>
          <p:cNvSpPr>
            <a:spLocks noGrp="1"/>
          </p:cNvSpPr>
          <p:nvPr>
            <p:ph type="dt" sz="half" idx="10"/>
          </p:nvPr>
        </p:nvSpPr>
        <p:spPr/>
        <p:txBody>
          <a:bodyPr/>
          <a:lstStyle/>
          <a:p>
            <a:fld id="{AE277EEC-4615-4331-807F-D792949C9305}" type="datetime1">
              <a:rPr lang="en-US" smtClean="0"/>
              <a:pPr/>
              <a:t>11/1/2015</a:t>
            </a:fld>
            <a:endParaRPr lang="en-TT"/>
          </a:p>
        </p:txBody>
      </p:sp>
      <p:sp>
        <p:nvSpPr>
          <p:cNvPr id="61" name="Slide Number Placeholder 60"/>
          <p:cNvSpPr>
            <a:spLocks noGrp="1"/>
          </p:cNvSpPr>
          <p:nvPr>
            <p:ph type="sldNum" sz="quarter" idx="12"/>
          </p:nvPr>
        </p:nvSpPr>
        <p:spPr/>
        <p:txBody>
          <a:bodyPr/>
          <a:lstStyle/>
          <a:p>
            <a:fld id="{D7EC33D1-6275-42A3-B59D-15B38540FE87}" type="slidenum">
              <a:rPr lang="en-TT" smtClean="0"/>
              <a:pPr/>
              <a:t>53</a:t>
            </a:fld>
            <a:endParaRPr lang="en-TT"/>
          </a:p>
        </p:txBody>
      </p:sp>
      <p:sp>
        <p:nvSpPr>
          <p:cNvPr id="62" name="Footer Placeholder 61"/>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 calcmode="lin" valueType="num">
                                      <p:cBhvr additive="base">
                                        <p:cTn id="4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xEl>
                                              <p:pRg st="0" end="0"/>
                                            </p:txEl>
                                          </p:spTgt>
                                        </p:tgtEl>
                                        <p:attrNameLst>
                                          <p:attrName>style.visibility</p:attrName>
                                        </p:attrNameLst>
                                      </p:cBhvr>
                                      <p:to>
                                        <p:strVal val="visible"/>
                                      </p:to>
                                    </p:set>
                                    <p:anim calcmode="lin" valueType="num">
                                      <p:cBhvr additive="base">
                                        <p:cTn id="5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1" presetClass="entr" presetSubtype="0" fill="hold" nodeType="clickEffect">
                                  <p:stCondLst>
                                    <p:cond delay="0"/>
                                  </p:stCondLst>
                                  <p:childTnLst>
                                    <p:set>
                                      <p:cBhvr>
                                        <p:cTn id="78" dur="1000">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1" presetClass="entr" presetSubtype="0" fill="hold" nodeType="clickEffect">
                                  <p:stCondLst>
                                    <p:cond delay="0"/>
                                  </p:stCondLst>
                                  <p:childTnLst>
                                    <p:set>
                                      <p:cBhvr>
                                        <p:cTn id="82" dur="1000">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500" fill="hold"/>
                                        <p:tgtEl>
                                          <p:spTgt spid="18"/>
                                        </p:tgtEl>
                                        <p:attrNameLst>
                                          <p:attrName>ppt_x</p:attrName>
                                        </p:attrNameLst>
                                      </p:cBhvr>
                                      <p:tavLst>
                                        <p:tav tm="0">
                                          <p:val>
                                            <p:strVal val="#ppt_x"/>
                                          </p:val>
                                        </p:tav>
                                        <p:tav tm="100000">
                                          <p:val>
                                            <p:strVal val="#ppt_x"/>
                                          </p:val>
                                        </p:tav>
                                      </p:tavLst>
                                    </p:anim>
                                    <p:anim calcmode="lin" valueType="num">
                                      <p:cBhvr additive="base">
                                        <p:cTn id="1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fill="hold"/>
                                        <p:tgtEl>
                                          <p:spTgt spid="17"/>
                                        </p:tgtEl>
                                        <p:attrNameLst>
                                          <p:attrName>ppt_x</p:attrName>
                                        </p:attrNameLst>
                                      </p:cBhvr>
                                      <p:tavLst>
                                        <p:tav tm="0">
                                          <p:val>
                                            <p:strVal val="#ppt_x"/>
                                          </p:val>
                                        </p:tav>
                                        <p:tav tm="100000">
                                          <p:val>
                                            <p:strVal val="#ppt_x"/>
                                          </p:val>
                                        </p:tav>
                                      </p:tavLst>
                                    </p:anim>
                                    <p:anim calcmode="lin" valueType="num">
                                      <p:cBhvr additive="base">
                                        <p:cTn id="1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additive="base">
                                        <p:cTn id="123" dur="500" fill="hold"/>
                                        <p:tgtEl>
                                          <p:spTgt spid="22"/>
                                        </p:tgtEl>
                                        <p:attrNameLst>
                                          <p:attrName>ppt_x</p:attrName>
                                        </p:attrNameLst>
                                      </p:cBhvr>
                                      <p:tavLst>
                                        <p:tav tm="0">
                                          <p:val>
                                            <p:strVal val="#ppt_x"/>
                                          </p:val>
                                        </p:tav>
                                        <p:tav tm="100000">
                                          <p:val>
                                            <p:strVal val="#ppt_x"/>
                                          </p:val>
                                        </p:tav>
                                      </p:tavLst>
                                    </p:anim>
                                    <p:anim calcmode="lin" valueType="num">
                                      <p:cBhvr additive="base">
                                        <p:cTn id="1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1"/>
                                        </p:tgtEl>
                                        <p:attrNameLst>
                                          <p:attrName>style.visibility</p:attrName>
                                        </p:attrNameLst>
                                      </p:cBhvr>
                                      <p:to>
                                        <p:strVal val="visible"/>
                                      </p:to>
                                    </p:set>
                                    <p:anim calcmode="lin" valueType="num">
                                      <p:cBhvr additive="base">
                                        <p:cTn id="129" dur="500" fill="hold"/>
                                        <p:tgtEl>
                                          <p:spTgt spid="21"/>
                                        </p:tgtEl>
                                        <p:attrNameLst>
                                          <p:attrName>ppt_x</p:attrName>
                                        </p:attrNameLst>
                                      </p:cBhvr>
                                      <p:tavLst>
                                        <p:tav tm="0">
                                          <p:val>
                                            <p:strVal val="#ppt_x"/>
                                          </p:val>
                                        </p:tav>
                                        <p:tav tm="100000">
                                          <p:val>
                                            <p:strVal val="#ppt_x"/>
                                          </p:val>
                                        </p:tav>
                                      </p:tavLst>
                                    </p:anim>
                                    <p:anim calcmode="lin" valueType="num">
                                      <p:cBhvr additive="base">
                                        <p:cTn id="1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1" presetClass="entr" presetSubtype="0" fill="hold" nodeType="clickEffect">
                                  <p:stCondLst>
                                    <p:cond delay="0"/>
                                  </p:stCondLst>
                                  <p:childTnLst>
                                    <p:set>
                                      <p:cBhvr>
                                        <p:cTn id="134" dur="1000">
                                          <p:stCondLst>
                                            <p:cond delay="0"/>
                                          </p:stCondLst>
                                        </p:cTn>
                                        <p:tgtEl>
                                          <p:spTgt spid="4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1" presetClass="entr" presetSubtype="0" fill="hold" nodeType="clickEffect">
                                  <p:stCondLst>
                                    <p:cond delay="0"/>
                                  </p:stCondLst>
                                  <p:childTnLst>
                                    <p:set>
                                      <p:cBhvr>
                                        <p:cTn id="138" dur="1000">
                                          <p:stCondLst>
                                            <p:cond delay="0"/>
                                          </p:stCondLst>
                                        </p:cTn>
                                        <p:tgtEl>
                                          <p:spTgt spid="5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1" presetClass="entr" presetSubtype="0" fill="hold" nodeType="clickEffect">
                                  <p:stCondLst>
                                    <p:cond delay="0"/>
                                  </p:stCondLst>
                                  <p:childTnLst>
                                    <p:set>
                                      <p:cBhvr>
                                        <p:cTn id="142" dur="1000">
                                          <p:stCondLst>
                                            <p:cond delay="0"/>
                                          </p:stCondLst>
                                        </p:cTn>
                                        <p:tgtEl>
                                          <p:spTgt spid="3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1" presetClass="entr" presetSubtype="0" fill="hold" nodeType="clickEffect">
                                  <p:stCondLst>
                                    <p:cond delay="0"/>
                                  </p:stCondLst>
                                  <p:childTnLst>
                                    <p:set>
                                      <p:cBhvr>
                                        <p:cTn id="146" dur="1000">
                                          <p:stCondLst>
                                            <p:cond delay="0"/>
                                          </p:stCondLst>
                                        </p:cTn>
                                        <p:tgtEl>
                                          <p:spTgt spid="3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1" presetClass="entr" presetSubtype="0" fill="hold" nodeType="clickEffect">
                                  <p:stCondLst>
                                    <p:cond delay="0"/>
                                  </p:stCondLst>
                                  <p:childTnLst>
                                    <p:set>
                                      <p:cBhvr>
                                        <p:cTn id="150" dur="1000">
                                          <p:stCondLst>
                                            <p:cond delay="0"/>
                                          </p:stCondLst>
                                        </p:cTn>
                                        <p:tgtEl>
                                          <p:spTgt spid="3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1" presetClass="entr" presetSubtype="0" fill="hold" nodeType="clickEffect">
                                  <p:stCondLst>
                                    <p:cond delay="0"/>
                                  </p:stCondLst>
                                  <p:childTnLst>
                                    <p:set>
                                      <p:cBhvr>
                                        <p:cTn id="154" dur="1000">
                                          <p:stCondLst>
                                            <p:cond delay="0"/>
                                          </p:stCondLst>
                                        </p:cTn>
                                        <p:tgtEl>
                                          <p:spTgt spid="3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1" presetClass="entr" presetSubtype="0" fill="hold" nodeType="clickEffect">
                                  <p:stCondLst>
                                    <p:cond delay="0"/>
                                  </p:stCondLst>
                                  <p:childTnLst>
                                    <p:set>
                                      <p:cBhvr>
                                        <p:cTn id="158" dur="1000">
                                          <p:stCondLst>
                                            <p:cond delay="0"/>
                                          </p:stCondLst>
                                        </p:cTn>
                                        <p:tgtEl>
                                          <p:spTgt spid="37"/>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3"/>
                                        </p:tgtEl>
                                        <p:attrNameLst>
                                          <p:attrName>style.visibility</p:attrName>
                                        </p:attrNameLst>
                                      </p:cBhvr>
                                      <p:to>
                                        <p:strVal val="visible"/>
                                      </p:to>
                                    </p:set>
                                    <p:anim calcmode="lin" valueType="num">
                                      <p:cBhvr additive="base">
                                        <p:cTn id="163" dur="500" fill="hold"/>
                                        <p:tgtEl>
                                          <p:spTgt spid="23"/>
                                        </p:tgtEl>
                                        <p:attrNameLst>
                                          <p:attrName>ppt_x</p:attrName>
                                        </p:attrNameLst>
                                      </p:cBhvr>
                                      <p:tavLst>
                                        <p:tav tm="0">
                                          <p:val>
                                            <p:strVal val="#ppt_x"/>
                                          </p:val>
                                        </p:tav>
                                        <p:tav tm="100000">
                                          <p:val>
                                            <p:strVal val="#ppt_x"/>
                                          </p:val>
                                        </p:tav>
                                      </p:tavLst>
                                    </p:anim>
                                    <p:anim calcmode="lin" valueType="num">
                                      <p:cBhvr additive="base">
                                        <p:cTn id="1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1" presetClass="entr" presetSubtype="0" fill="hold" nodeType="clickEffect">
                                  <p:stCondLst>
                                    <p:cond delay="0"/>
                                  </p:stCondLst>
                                  <p:childTnLst>
                                    <p:set>
                                      <p:cBhvr>
                                        <p:cTn id="168" dur="1000">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P spid="7" grpId="0" animBg="1"/>
      <p:bldP spid="8" grpId="0" animBg="1"/>
      <p:bldP spid="11"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build="p"/>
      <p:bldP spid="26" grpId="0" build="p"/>
      <p:bldP spid="2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Question 1</a:t>
            </a:r>
            <a:endParaRPr lang="en-TT" dirty="0"/>
          </a:p>
        </p:txBody>
      </p:sp>
      <p:sp>
        <p:nvSpPr>
          <p:cNvPr id="3" name="Text Placeholder 2"/>
          <p:cNvSpPr>
            <a:spLocks noGrp="1"/>
          </p:cNvSpPr>
          <p:nvPr>
            <p:ph type="body" idx="1"/>
          </p:nvPr>
        </p:nvSpPr>
        <p:spPr/>
        <p:txBody>
          <a:bodyPr/>
          <a:lstStyle/>
          <a:p>
            <a:r>
              <a:rPr lang="en-TT" dirty="0" smtClean="0"/>
              <a:t>Question</a:t>
            </a:r>
            <a:endParaRPr lang="en-TT" dirty="0"/>
          </a:p>
        </p:txBody>
      </p:sp>
      <p:sp>
        <p:nvSpPr>
          <p:cNvPr id="4" name="Content Placeholder 3"/>
          <p:cNvSpPr>
            <a:spLocks noGrp="1"/>
          </p:cNvSpPr>
          <p:nvPr>
            <p:ph sz="half" idx="2"/>
          </p:nvPr>
        </p:nvSpPr>
        <p:spPr/>
        <p:txBody>
          <a:bodyPr/>
          <a:lstStyle/>
          <a:p>
            <a:pPr>
              <a:buNone/>
            </a:pPr>
            <a:r>
              <a:rPr lang="en-TT" dirty="0" smtClean="0"/>
              <a:t>An unknown element Y has 15 electrons and 10 neutrons</a:t>
            </a:r>
          </a:p>
          <a:p>
            <a:pPr>
              <a:buNone/>
            </a:pPr>
            <a:endParaRPr lang="en-TT" dirty="0" smtClean="0"/>
          </a:p>
          <a:p>
            <a:pPr>
              <a:buNone/>
            </a:pPr>
            <a:r>
              <a:rPr lang="en-TT" dirty="0" smtClean="0"/>
              <a:t>Draw the Bohr-Rutherford diagram for the above.</a:t>
            </a:r>
            <a:endParaRPr lang="en-TT" dirty="0"/>
          </a:p>
        </p:txBody>
      </p:sp>
      <p:sp>
        <p:nvSpPr>
          <p:cNvPr id="5" name="Text Placeholder 4"/>
          <p:cNvSpPr>
            <a:spLocks noGrp="1"/>
          </p:cNvSpPr>
          <p:nvPr>
            <p:ph type="body" sz="quarter" idx="3"/>
          </p:nvPr>
        </p:nvSpPr>
        <p:spPr/>
        <p:txBody>
          <a:bodyPr/>
          <a:lstStyle/>
          <a:p>
            <a:r>
              <a:rPr lang="en-TT" dirty="0" smtClean="0"/>
              <a:t>Answer</a:t>
            </a:r>
            <a:endParaRPr lang="en-TT" dirty="0"/>
          </a:p>
        </p:txBody>
      </p:sp>
      <p:sp>
        <p:nvSpPr>
          <p:cNvPr id="7" name="Oval 6"/>
          <p:cNvSpPr/>
          <p:nvPr/>
        </p:nvSpPr>
        <p:spPr bwMode="auto">
          <a:xfrm>
            <a:off x="6072198" y="3571876"/>
            <a:ext cx="1000132" cy="64294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8" name="Oval 7"/>
          <p:cNvSpPr/>
          <p:nvPr/>
        </p:nvSpPr>
        <p:spPr bwMode="auto">
          <a:xfrm>
            <a:off x="5643570" y="3071810"/>
            <a:ext cx="1919302" cy="158116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9" name="Oval 8"/>
          <p:cNvSpPr/>
          <p:nvPr/>
        </p:nvSpPr>
        <p:spPr bwMode="auto">
          <a:xfrm>
            <a:off x="5072066" y="2571744"/>
            <a:ext cx="3071834" cy="2571768"/>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0" name="TextBox 9"/>
          <p:cNvSpPr txBox="1"/>
          <p:nvPr/>
        </p:nvSpPr>
        <p:spPr>
          <a:xfrm>
            <a:off x="6286512" y="3571876"/>
            <a:ext cx="785818" cy="646331"/>
          </a:xfrm>
          <a:prstGeom prst="rect">
            <a:avLst/>
          </a:prstGeom>
          <a:noFill/>
        </p:spPr>
        <p:txBody>
          <a:bodyPr wrap="square" rtlCol="0">
            <a:spAutoFit/>
          </a:bodyPr>
          <a:lstStyle/>
          <a:p>
            <a:r>
              <a:rPr lang="en-TT" dirty="0" smtClean="0"/>
              <a:t>15 p</a:t>
            </a:r>
          </a:p>
          <a:p>
            <a:r>
              <a:rPr lang="en-TT" dirty="0" smtClean="0"/>
              <a:t>10 n</a:t>
            </a:r>
            <a:endParaRPr lang="en-TT" dirty="0"/>
          </a:p>
        </p:txBody>
      </p:sp>
      <p:sp>
        <p:nvSpPr>
          <p:cNvPr id="11" name="Multiply 10"/>
          <p:cNvSpPr/>
          <p:nvPr/>
        </p:nvSpPr>
        <p:spPr bwMode="auto">
          <a:xfrm>
            <a:off x="6429388" y="407194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2" name="Multiply 11"/>
          <p:cNvSpPr/>
          <p:nvPr/>
        </p:nvSpPr>
        <p:spPr bwMode="auto">
          <a:xfrm>
            <a:off x="6429388" y="2928934"/>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3" name="Multiply 12"/>
          <p:cNvSpPr/>
          <p:nvPr/>
        </p:nvSpPr>
        <p:spPr bwMode="auto">
          <a:xfrm>
            <a:off x="6643702" y="2928934"/>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4" name="Multiply 13"/>
          <p:cNvSpPr/>
          <p:nvPr/>
        </p:nvSpPr>
        <p:spPr bwMode="auto">
          <a:xfrm>
            <a:off x="7429520" y="350043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5" name="Multiply 14"/>
          <p:cNvSpPr/>
          <p:nvPr/>
        </p:nvSpPr>
        <p:spPr bwMode="auto">
          <a:xfrm>
            <a:off x="7429520" y="371475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6" name="Multiply 15"/>
          <p:cNvSpPr/>
          <p:nvPr/>
        </p:nvSpPr>
        <p:spPr bwMode="auto">
          <a:xfrm>
            <a:off x="6500826" y="342900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7" name="Multiply 16"/>
          <p:cNvSpPr/>
          <p:nvPr/>
        </p:nvSpPr>
        <p:spPr bwMode="auto">
          <a:xfrm>
            <a:off x="5572132" y="357187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Multiply 17"/>
          <p:cNvSpPr/>
          <p:nvPr/>
        </p:nvSpPr>
        <p:spPr bwMode="auto">
          <a:xfrm>
            <a:off x="5572132" y="378619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Multiply 18"/>
          <p:cNvSpPr/>
          <p:nvPr/>
        </p:nvSpPr>
        <p:spPr bwMode="auto">
          <a:xfrm>
            <a:off x="6357950"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Multiply 19"/>
          <p:cNvSpPr/>
          <p:nvPr/>
        </p:nvSpPr>
        <p:spPr bwMode="auto">
          <a:xfrm>
            <a:off x="6572264"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1" name="Multiply 20"/>
          <p:cNvSpPr/>
          <p:nvPr/>
        </p:nvSpPr>
        <p:spPr bwMode="auto">
          <a:xfrm>
            <a:off x="6572264" y="500063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2" name="Multiply 21"/>
          <p:cNvSpPr/>
          <p:nvPr/>
        </p:nvSpPr>
        <p:spPr bwMode="auto">
          <a:xfrm>
            <a:off x="8072462" y="357187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3" name="Multiply 22"/>
          <p:cNvSpPr/>
          <p:nvPr/>
        </p:nvSpPr>
        <p:spPr bwMode="auto">
          <a:xfrm>
            <a:off x="6572264" y="242886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4" name="Multiply 23"/>
          <p:cNvSpPr/>
          <p:nvPr/>
        </p:nvSpPr>
        <p:spPr bwMode="auto">
          <a:xfrm>
            <a:off x="6357950" y="242886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5" name="Multiply 24"/>
          <p:cNvSpPr/>
          <p:nvPr/>
        </p:nvSpPr>
        <p:spPr bwMode="auto">
          <a:xfrm>
            <a:off x="4929190" y="357187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6" name="Date Placeholder 25"/>
          <p:cNvSpPr>
            <a:spLocks noGrp="1"/>
          </p:cNvSpPr>
          <p:nvPr>
            <p:ph type="dt" sz="half" idx="10"/>
          </p:nvPr>
        </p:nvSpPr>
        <p:spPr/>
        <p:txBody>
          <a:bodyPr/>
          <a:lstStyle/>
          <a:p>
            <a:fld id="{5134D4AA-F5D2-4400-BC59-25F5D2D5B59A}" type="datetime1">
              <a:rPr lang="en-US" smtClean="0"/>
              <a:pPr/>
              <a:t>11/1/2015</a:t>
            </a:fld>
            <a:endParaRPr lang="en-TT"/>
          </a:p>
        </p:txBody>
      </p:sp>
      <p:sp>
        <p:nvSpPr>
          <p:cNvPr id="27" name="Slide Number Placeholder 26"/>
          <p:cNvSpPr>
            <a:spLocks noGrp="1"/>
          </p:cNvSpPr>
          <p:nvPr>
            <p:ph type="sldNum" sz="quarter" idx="12"/>
          </p:nvPr>
        </p:nvSpPr>
        <p:spPr/>
        <p:txBody>
          <a:bodyPr/>
          <a:lstStyle/>
          <a:p>
            <a:fld id="{D7EC33D1-6275-42A3-B59D-15B38540FE87}" type="slidenum">
              <a:rPr lang="en-TT" smtClean="0"/>
              <a:pPr/>
              <a:t>54</a:t>
            </a:fld>
            <a:endParaRPr lang="en-TT"/>
          </a:p>
        </p:txBody>
      </p:sp>
      <p:sp>
        <p:nvSpPr>
          <p:cNvPr id="28" name="Footer Placeholder 27"/>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heckerboard(across)">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ppt_x"/>
                                          </p:val>
                                        </p:tav>
                                        <p:tav tm="100000">
                                          <p:val>
                                            <p:strVal val="#ppt_x"/>
                                          </p:val>
                                        </p:tav>
                                      </p:tavLst>
                                    </p:anim>
                                    <p:anim calcmode="lin" valueType="num">
                                      <p:cBhvr additive="base">
                                        <p:cTn id="10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ppt_x"/>
                                          </p:val>
                                        </p:tav>
                                        <p:tav tm="100000">
                                          <p:val>
                                            <p:strVal val="#ppt_x"/>
                                          </p:val>
                                        </p:tav>
                                      </p:tavLst>
                                    </p:anim>
                                    <p:anim calcmode="lin" valueType="num">
                                      <p:cBhvr additive="base">
                                        <p:cTn id="1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ppt_x"/>
                                          </p:val>
                                        </p:tav>
                                        <p:tav tm="100000">
                                          <p:val>
                                            <p:strVal val="#ppt_x"/>
                                          </p:val>
                                        </p:tav>
                                      </p:tavLst>
                                    </p:anim>
                                    <p:anim calcmode="lin" valueType="num">
                                      <p:cBhvr additive="base">
                                        <p:cTn id="1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ppt_x"/>
                                          </p:val>
                                        </p:tav>
                                        <p:tav tm="100000">
                                          <p:val>
                                            <p:strVal val="#ppt_x"/>
                                          </p:val>
                                        </p:tav>
                                      </p:tavLst>
                                    </p:anim>
                                    <p:anim calcmode="lin" valueType="num">
                                      <p:cBhvr additive="base">
                                        <p:cTn id="1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additive="base">
                                        <p:cTn id="131" dur="500" fill="hold"/>
                                        <p:tgtEl>
                                          <p:spTgt spid="24"/>
                                        </p:tgtEl>
                                        <p:attrNameLst>
                                          <p:attrName>ppt_x</p:attrName>
                                        </p:attrNameLst>
                                      </p:cBhvr>
                                      <p:tavLst>
                                        <p:tav tm="0">
                                          <p:val>
                                            <p:strVal val="#ppt_x"/>
                                          </p:val>
                                        </p:tav>
                                        <p:tav tm="100000">
                                          <p:val>
                                            <p:strVal val="#ppt_x"/>
                                          </p:val>
                                        </p:tav>
                                      </p:tavLst>
                                    </p:anim>
                                    <p:anim calcmode="lin" valueType="num">
                                      <p:cBhvr additive="base">
                                        <p:cTn id="1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additive="base">
                                        <p:cTn id="137" dur="500" fill="hold"/>
                                        <p:tgtEl>
                                          <p:spTgt spid="25"/>
                                        </p:tgtEl>
                                        <p:attrNameLst>
                                          <p:attrName>ppt_x</p:attrName>
                                        </p:attrNameLst>
                                      </p:cBhvr>
                                      <p:tavLst>
                                        <p:tav tm="0">
                                          <p:val>
                                            <p:strVal val="#ppt_x"/>
                                          </p:val>
                                        </p:tav>
                                        <p:tav tm="100000">
                                          <p:val>
                                            <p:strVal val="#ppt_x"/>
                                          </p:val>
                                        </p:tav>
                                      </p:tavLst>
                                    </p:anim>
                                    <p:anim calcmode="lin" valueType="num">
                                      <p:cBhvr additive="base">
                                        <p:cTn id="1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7" grpId="0" animBg="1"/>
      <p:bldP spid="8" grpId="0" animBg="1"/>
      <p:bldP spid="9" grpId="0" animBg="1"/>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Bohr- Rutherford diagrams</a:t>
            </a:r>
            <a:endParaRPr lang="en-TT" dirty="0"/>
          </a:p>
        </p:txBody>
      </p:sp>
      <p:sp>
        <p:nvSpPr>
          <p:cNvPr id="3" name="Text Placeholder 2"/>
          <p:cNvSpPr>
            <a:spLocks noGrp="1"/>
          </p:cNvSpPr>
          <p:nvPr>
            <p:ph type="body" idx="1"/>
          </p:nvPr>
        </p:nvSpPr>
        <p:spPr/>
        <p:txBody>
          <a:bodyPr/>
          <a:lstStyle/>
          <a:p>
            <a:r>
              <a:rPr lang="en-TT" sz="2000" dirty="0" smtClean="0"/>
              <a:t>Bohr-Rutherford diagrams</a:t>
            </a:r>
            <a:endParaRPr lang="en-TT" sz="2000" dirty="0"/>
          </a:p>
        </p:txBody>
      </p:sp>
      <p:sp>
        <p:nvSpPr>
          <p:cNvPr id="5" name="Text Placeholder 4"/>
          <p:cNvSpPr>
            <a:spLocks noGrp="1"/>
          </p:cNvSpPr>
          <p:nvPr>
            <p:ph type="body" sz="quarter" idx="3"/>
          </p:nvPr>
        </p:nvSpPr>
        <p:spPr/>
        <p:txBody>
          <a:bodyPr/>
          <a:lstStyle/>
          <a:p>
            <a:pPr algn="l"/>
            <a:r>
              <a:rPr lang="en-TT" sz="2000" dirty="0" smtClean="0"/>
              <a:t>How to draw one</a:t>
            </a:r>
            <a:endParaRPr lang="en-TT" sz="2000" dirty="0"/>
          </a:p>
        </p:txBody>
      </p:sp>
      <p:sp>
        <p:nvSpPr>
          <p:cNvPr id="6" name="Content Placeholder 5"/>
          <p:cNvSpPr>
            <a:spLocks noGrp="1"/>
          </p:cNvSpPr>
          <p:nvPr>
            <p:ph sz="quarter" idx="4"/>
          </p:nvPr>
        </p:nvSpPr>
        <p:spPr>
          <a:xfrm>
            <a:off x="4645025" y="2174875"/>
            <a:ext cx="4041775" cy="682621"/>
          </a:xfrm>
        </p:spPr>
        <p:txBody>
          <a:bodyPr/>
          <a:lstStyle/>
          <a:p>
            <a:pPr>
              <a:buNone/>
            </a:pPr>
            <a:r>
              <a:rPr lang="en-TT" dirty="0" smtClean="0"/>
              <a:t>n = 10 and since e- = p, p = 15 </a:t>
            </a:r>
            <a:endParaRPr lang="en-TT" dirty="0"/>
          </a:p>
        </p:txBody>
      </p:sp>
      <p:sp>
        <p:nvSpPr>
          <p:cNvPr id="7" name="Oval 6"/>
          <p:cNvSpPr/>
          <p:nvPr/>
        </p:nvSpPr>
        <p:spPr bwMode="auto">
          <a:xfrm>
            <a:off x="2071670" y="3500438"/>
            <a:ext cx="1000132" cy="64294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8" name="Oval 7"/>
          <p:cNvSpPr/>
          <p:nvPr/>
        </p:nvSpPr>
        <p:spPr bwMode="auto">
          <a:xfrm>
            <a:off x="1643042" y="3000372"/>
            <a:ext cx="1919302" cy="158116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1" name="Oval 10"/>
          <p:cNvSpPr/>
          <p:nvPr/>
        </p:nvSpPr>
        <p:spPr bwMode="auto">
          <a:xfrm>
            <a:off x="1071538" y="2500306"/>
            <a:ext cx="3071834" cy="2571768"/>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2" name="TextBox 11"/>
          <p:cNvSpPr txBox="1"/>
          <p:nvPr/>
        </p:nvSpPr>
        <p:spPr>
          <a:xfrm>
            <a:off x="2285984" y="3500438"/>
            <a:ext cx="785818" cy="646331"/>
          </a:xfrm>
          <a:prstGeom prst="rect">
            <a:avLst/>
          </a:prstGeom>
          <a:noFill/>
        </p:spPr>
        <p:txBody>
          <a:bodyPr wrap="square" rtlCol="0">
            <a:spAutoFit/>
          </a:bodyPr>
          <a:lstStyle/>
          <a:p>
            <a:r>
              <a:rPr lang="en-TT" dirty="0" smtClean="0"/>
              <a:t>11 p</a:t>
            </a:r>
          </a:p>
          <a:p>
            <a:r>
              <a:rPr lang="en-TT" dirty="0" smtClean="0"/>
              <a:t>10 n</a:t>
            </a:r>
            <a:endParaRPr lang="en-TT" dirty="0"/>
          </a:p>
        </p:txBody>
      </p:sp>
      <p:sp>
        <p:nvSpPr>
          <p:cNvPr id="13" name="Multiply 12"/>
          <p:cNvSpPr/>
          <p:nvPr/>
        </p:nvSpPr>
        <p:spPr bwMode="auto">
          <a:xfrm>
            <a:off x="2428860" y="335756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4" name="Multiply 13"/>
          <p:cNvSpPr/>
          <p:nvPr/>
        </p:nvSpPr>
        <p:spPr bwMode="auto">
          <a:xfrm>
            <a:off x="2428860" y="4000504"/>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5" name="Multiply 14"/>
          <p:cNvSpPr/>
          <p:nvPr/>
        </p:nvSpPr>
        <p:spPr bwMode="auto">
          <a:xfrm>
            <a:off x="2428860" y="285749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6" name="Multiply 15"/>
          <p:cNvSpPr/>
          <p:nvPr/>
        </p:nvSpPr>
        <p:spPr bwMode="auto">
          <a:xfrm>
            <a:off x="2571736" y="285749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7" name="Multiply 16"/>
          <p:cNvSpPr/>
          <p:nvPr/>
        </p:nvSpPr>
        <p:spPr bwMode="auto">
          <a:xfrm>
            <a:off x="2428860"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Multiply 17"/>
          <p:cNvSpPr/>
          <p:nvPr/>
        </p:nvSpPr>
        <p:spPr bwMode="auto">
          <a:xfrm>
            <a:off x="2571736"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Multiply 18"/>
          <p:cNvSpPr/>
          <p:nvPr/>
        </p:nvSpPr>
        <p:spPr bwMode="auto">
          <a:xfrm>
            <a:off x="3428992" y="357187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Multiply 19"/>
          <p:cNvSpPr/>
          <p:nvPr/>
        </p:nvSpPr>
        <p:spPr bwMode="auto">
          <a:xfrm>
            <a:off x="3428992" y="371475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1" name="Multiply 20"/>
          <p:cNvSpPr/>
          <p:nvPr/>
        </p:nvSpPr>
        <p:spPr bwMode="auto">
          <a:xfrm>
            <a:off x="1571604" y="350043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2" name="Multiply 21"/>
          <p:cNvSpPr/>
          <p:nvPr/>
        </p:nvSpPr>
        <p:spPr bwMode="auto">
          <a:xfrm>
            <a:off x="1571604" y="371475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3" name="Multiply 22"/>
          <p:cNvSpPr/>
          <p:nvPr/>
        </p:nvSpPr>
        <p:spPr bwMode="auto">
          <a:xfrm>
            <a:off x="2500298" y="492919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5" name="Content Placeholder 5"/>
          <p:cNvSpPr>
            <a:spLocks noGrp="1"/>
          </p:cNvSpPr>
          <p:nvPr>
            <p:ph sz="quarter" idx="4"/>
          </p:nvPr>
        </p:nvSpPr>
        <p:spPr>
          <a:xfrm>
            <a:off x="4572000" y="2714620"/>
            <a:ext cx="4041775" cy="1071570"/>
          </a:xfrm>
        </p:spPr>
        <p:txBody>
          <a:bodyPr/>
          <a:lstStyle/>
          <a:p>
            <a:pPr>
              <a:buNone/>
            </a:pPr>
            <a:r>
              <a:rPr lang="en-TT" dirty="0" smtClean="0"/>
              <a:t>Write out electron configuration</a:t>
            </a:r>
          </a:p>
          <a:p>
            <a:pPr>
              <a:buNone/>
            </a:pPr>
            <a:r>
              <a:rPr lang="en-TT" dirty="0" smtClean="0"/>
              <a:t>2,8,5</a:t>
            </a:r>
          </a:p>
        </p:txBody>
      </p:sp>
      <p:sp>
        <p:nvSpPr>
          <p:cNvPr id="26" name="Content Placeholder 5"/>
          <p:cNvSpPr>
            <a:spLocks noGrp="1"/>
          </p:cNvSpPr>
          <p:nvPr>
            <p:ph sz="quarter" idx="4"/>
          </p:nvPr>
        </p:nvSpPr>
        <p:spPr>
          <a:xfrm>
            <a:off x="4429124" y="4929198"/>
            <a:ext cx="4041775" cy="682621"/>
          </a:xfrm>
        </p:spPr>
        <p:txBody>
          <a:bodyPr/>
          <a:lstStyle/>
          <a:p>
            <a:pPr>
              <a:buNone/>
            </a:pPr>
            <a:r>
              <a:rPr lang="en-TT" dirty="0" smtClean="0"/>
              <a:t>Draw in the number of electrons corresponding to each orbital or shell</a:t>
            </a:r>
            <a:endParaRPr lang="en-TT" dirty="0"/>
          </a:p>
        </p:txBody>
      </p:sp>
      <p:sp>
        <p:nvSpPr>
          <p:cNvPr id="27" name="Content Placeholder 5"/>
          <p:cNvSpPr>
            <a:spLocks noGrp="1"/>
          </p:cNvSpPr>
          <p:nvPr>
            <p:ph sz="quarter" idx="4"/>
          </p:nvPr>
        </p:nvSpPr>
        <p:spPr>
          <a:xfrm>
            <a:off x="571473" y="5643578"/>
            <a:ext cx="3929090" cy="593702"/>
          </a:xfrm>
        </p:spPr>
        <p:txBody>
          <a:bodyPr/>
          <a:lstStyle/>
          <a:p>
            <a:pPr>
              <a:buNone/>
            </a:pPr>
            <a:r>
              <a:rPr lang="en-TT" sz="5400" dirty="0" smtClean="0"/>
              <a:t>2,8,5</a:t>
            </a:r>
            <a:endParaRPr lang="en-TT" sz="5400" dirty="0"/>
          </a:p>
        </p:txBody>
      </p:sp>
      <p:cxnSp>
        <p:nvCxnSpPr>
          <p:cNvPr id="29" name="Shape 28"/>
          <p:cNvCxnSpPr>
            <a:endCxn id="14" idx="2"/>
          </p:cNvCxnSpPr>
          <p:nvPr/>
        </p:nvCxnSpPr>
        <p:spPr bwMode="auto">
          <a:xfrm rot="5400000" flipH="1" flipV="1">
            <a:off x="1475833" y="4742025"/>
            <a:ext cx="1640266" cy="591469"/>
          </a:xfrm>
          <a:prstGeom prst="curvedConnector4">
            <a:avLst>
              <a:gd name="adj1" fmla="val 47908"/>
              <a:gd name="adj2" fmla="val 138650"/>
            </a:avLst>
          </a:prstGeom>
          <a:solidFill>
            <a:schemeClr val="accent1"/>
          </a:solidFill>
          <a:ln w="12700" cap="flat" cmpd="sng" algn="ctr">
            <a:solidFill>
              <a:schemeClr val="tx1"/>
            </a:solidFill>
            <a:prstDash val="solid"/>
            <a:round/>
            <a:headEnd type="none" w="sm" len="sm"/>
            <a:tailEnd type="arrow"/>
          </a:ln>
          <a:effectLst/>
        </p:spPr>
      </p:cxnSp>
      <p:cxnSp>
        <p:nvCxnSpPr>
          <p:cNvPr id="30" name="Shape 29"/>
          <p:cNvCxnSpPr>
            <a:endCxn id="13" idx="2"/>
          </p:cNvCxnSpPr>
          <p:nvPr/>
        </p:nvCxnSpPr>
        <p:spPr bwMode="auto">
          <a:xfrm rot="5400000" flipH="1" flipV="1">
            <a:off x="1154364" y="4420556"/>
            <a:ext cx="2283209" cy="591466"/>
          </a:xfrm>
          <a:prstGeom prst="curvedConnector4">
            <a:avLst>
              <a:gd name="adj1" fmla="val 48497"/>
              <a:gd name="adj2" fmla="val 138650"/>
            </a:avLst>
          </a:prstGeom>
          <a:solidFill>
            <a:schemeClr val="accent1"/>
          </a:solidFill>
          <a:ln w="12700" cap="flat" cmpd="sng" algn="ctr">
            <a:solidFill>
              <a:schemeClr val="tx1"/>
            </a:solidFill>
            <a:prstDash val="solid"/>
            <a:round/>
            <a:headEnd type="none" w="sm" len="sm"/>
            <a:tailEnd type="arrow"/>
          </a:ln>
          <a:effectLst/>
        </p:spPr>
      </p:cxnSp>
      <p:cxnSp>
        <p:nvCxnSpPr>
          <p:cNvPr id="34" name="Shape 33"/>
          <p:cNvCxnSpPr>
            <a:endCxn id="18" idx="2"/>
          </p:cNvCxnSpPr>
          <p:nvPr/>
        </p:nvCxnSpPr>
        <p:spPr bwMode="auto">
          <a:xfrm rot="5400000" flipH="1" flipV="1">
            <a:off x="2083056" y="5277810"/>
            <a:ext cx="1211638" cy="91403"/>
          </a:xfrm>
          <a:prstGeom prst="curvedConnector4">
            <a:avLst>
              <a:gd name="adj1" fmla="val 47168"/>
              <a:gd name="adj2" fmla="val 350101"/>
            </a:avLst>
          </a:prstGeom>
          <a:solidFill>
            <a:schemeClr val="accent1"/>
          </a:solidFill>
          <a:ln w="12700" cap="flat" cmpd="sng" algn="ctr">
            <a:solidFill>
              <a:schemeClr val="tx1"/>
            </a:solidFill>
            <a:prstDash val="solid"/>
            <a:round/>
            <a:headEnd type="none" w="sm" len="sm"/>
            <a:tailEnd type="arrow"/>
          </a:ln>
          <a:effectLst/>
        </p:spPr>
      </p:cxnSp>
      <p:cxnSp>
        <p:nvCxnSpPr>
          <p:cNvPr id="35" name="Shape 34"/>
          <p:cNvCxnSpPr>
            <a:endCxn id="18" idx="3"/>
          </p:cNvCxnSpPr>
          <p:nvPr/>
        </p:nvCxnSpPr>
        <p:spPr bwMode="auto">
          <a:xfrm rot="5400000" flipH="1" flipV="1">
            <a:off x="1991655" y="5297777"/>
            <a:ext cx="1211639" cy="51470"/>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36" name="Shape 35"/>
          <p:cNvCxnSpPr>
            <a:endCxn id="20" idx="2"/>
          </p:cNvCxnSpPr>
          <p:nvPr/>
        </p:nvCxnSpPr>
        <p:spPr bwMode="auto">
          <a:xfrm rot="5400000" flipH="1" flipV="1">
            <a:off x="2118776" y="4384838"/>
            <a:ext cx="1926021" cy="1020094"/>
          </a:xfrm>
          <a:prstGeom prst="curvedConnector4">
            <a:avLst>
              <a:gd name="adj1" fmla="val 48218"/>
              <a:gd name="adj2" fmla="val 122410"/>
            </a:avLst>
          </a:prstGeom>
          <a:solidFill>
            <a:schemeClr val="accent1"/>
          </a:solidFill>
          <a:ln w="12700" cap="flat" cmpd="sng" algn="ctr">
            <a:solidFill>
              <a:schemeClr val="tx1"/>
            </a:solidFill>
            <a:prstDash val="solid"/>
            <a:round/>
            <a:headEnd type="none" w="sm" len="sm"/>
            <a:tailEnd type="arrow"/>
          </a:ln>
          <a:effectLst/>
        </p:spPr>
      </p:cxnSp>
      <p:cxnSp>
        <p:nvCxnSpPr>
          <p:cNvPr id="37" name="Shape 36"/>
          <p:cNvCxnSpPr>
            <a:endCxn id="19" idx="1"/>
          </p:cNvCxnSpPr>
          <p:nvPr/>
        </p:nvCxnSpPr>
        <p:spPr bwMode="auto">
          <a:xfrm rot="5400000" flipH="1" flipV="1">
            <a:off x="1973093" y="4239153"/>
            <a:ext cx="2217387" cy="1020094"/>
          </a:xfrm>
          <a:prstGeom prst="curvedConnector3">
            <a:avLst>
              <a:gd name="adj1" fmla="val 113405"/>
            </a:avLst>
          </a:prstGeom>
          <a:solidFill>
            <a:schemeClr val="accent1"/>
          </a:solidFill>
          <a:ln w="12700" cap="flat" cmpd="sng" algn="ctr">
            <a:solidFill>
              <a:schemeClr val="tx1"/>
            </a:solidFill>
            <a:prstDash val="solid"/>
            <a:round/>
            <a:headEnd type="none" w="sm" len="sm"/>
            <a:tailEnd type="arrow"/>
          </a:ln>
          <a:effectLst/>
        </p:spPr>
      </p:cxnSp>
      <p:cxnSp>
        <p:nvCxnSpPr>
          <p:cNvPr id="38" name="Shape 37"/>
          <p:cNvCxnSpPr>
            <a:endCxn id="16" idx="2"/>
          </p:cNvCxnSpPr>
          <p:nvPr/>
        </p:nvCxnSpPr>
        <p:spPr bwMode="auto">
          <a:xfrm rot="5400000" flipH="1" flipV="1">
            <a:off x="1261520" y="4384837"/>
            <a:ext cx="2783275" cy="162839"/>
          </a:xfrm>
          <a:prstGeom prst="curvedConnector4">
            <a:avLst>
              <a:gd name="adj1" fmla="val 48767"/>
              <a:gd name="adj2" fmla="val 240384"/>
            </a:avLst>
          </a:prstGeom>
          <a:solidFill>
            <a:schemeClr val="accent1"/>
          </a:solidFill>
          <a:ln w="12700" cap="flat" cmpd="sng" algn="ctr">
            <a:solidFill>
              <a:schemeClr val="tx1"/>
            </a:solidFill>
            <a:prstDash val="solid"/>
            <a:round/>
            <a:headEnd type="none" w="sm" len="sm"/>
            <a:tailEnd type="arrow"/>
          </a:ln>
          <a:effectLst/>
        </p:spPr>
      </p:cxnSp>
      <p:cxnSp>
        <p:nvCxnSpPr>
          <p:cNvPr id="39" name="Shape 38"/>
          <p:cNvCxnSpPr/>
          <p:nvPr/>
        </p:nvCxnSpPr>
        <p:spPr bwMode="auto">
          <a:xfrm rot="5400000" flipH="1" flipV="1">
            <a:off x="1190081" y="4524903"/>
            <a:ext cx="2783275" cy="19964"/>
          </a:xfrm>
          <a:prstGeom prst="curvedConnector4">
            <a:avLst>
              <a:gd name="adj1" fmla="val 48767"/>
              <a:gd name="adj2" fmla="val 1245061"/>
            </a:avLst>
          </a:prstGeom>
          <a:solidFill>
            <a:schemeClr val="accent1"/>
          </a:solidFill>
          <a:ln w="12700" cap="flat" cmpd="sng" algn="ctr">
            <a:solidFill>
              <a:schemeClr val="tx1"/>
            </a:solidFill>
            <a:prstDash val="solid"/>
            <a:round/>
            <a:headEnd type="none" w="sm" len="sm"/>
            <a:tailEnd type="arrow"/>
          </a:ln>
          <a:effectLst/>
        </p:spPr>
      </p:cxnSp>
      <p:cxnSp>
        <p:nvCxnSpPr>
          <p:cNvPr id="49" name="Shape 48"/>
          <p:cNvCxnSpPr>
            <a:endCxn id="21" idx="0"/>
          </p:cNvCxnSpPr>
          <p:nvPr/>
        </p:nvCxnSpPr>
        <p:spPr bwMode="auto">
          <a:xfrm rot="16200000" flipV="1">
            <a:off x="845839" y="4346307"/>
            <a:ext cx="2360263" cy="805785"/>
          </a:xfrm>
          <a:prstGeom prst="curvedConnector4">
            <a:avLst>
              <a:gd name="adj1" fmla="val 45400"/>
              <a:gd name="adj2" fmla="val 134758"/>
            </a:avLst>
          </a:prstGeom>
          <a:solidFill>
            <a:schemeClr val="accent1"/>
          </a:solidFill>
          <a:ln w="12700" cap="flat" cmpd="sng" algn="ctr">
            <a:solidFill>
              <a:schemeClr val="tx1"/>
            </a:solidFill>
            <a:prstDash val="solid"/>
            <a:round/>
            <a:headEnd type="none" w="sm" len="sm"/>
            <a:tailEnd type="arrow"/>
          </a:ln>
          <a:effectLst/>
        </p:spPr>
      </p:cxnSp>
      <p:cxnSp>
        <p:nvCxnSpPr>
          <p:cNvPr id="50" name="Shape 49"/>
          <p:cNvCxnSpPr>
            <a:endCxn id="22" idx="3"/>
          </p:cNvCxnSpPr>
          <p:nvPr/>
        </p:nvCxnSpPr>
        <p:spPr bwMode="auto">
          <a:xfrm rot="16200000" flipV="1">
            <a:off x="1062960" y="4491992"/>
            <a:ext cx="1997457" cy="877222"/>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59" name="Shape 58"/>
          <p:cNvCxnSpPr>
            <a:endCxn id="23" idx="2"/>
          </p:cNvCxnSpPr>
          <p:nvPr/>
        </p:nvCxnSpPr>
        <p:spPr bwMode="auto">
          <a:xfrm rot="16200000" flipV="1">
            <a:off x="2475966" y="5333493"/>
            <a:ext cx="711572" cy="337225"/>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40" name="Multiply 39"/>
          <p:cNvSpPr/>
          <p:nvPr/>
        </p:nvSpPr>
        <p:spPr bwMode="auto">
          <a:xfrm>
            <a:off x="2357422" y="235743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41" name="Multiply 40"/>
          <p:cNvSpPr/>
          <p:nvPr/>
        </p:nvSpPr>
        <p:spPr bwMode="auto">
          <a:xfrm>
            <a:off x="2571736" y="235743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43" name="Multiply 42"/>
          <p:cNvSpPr/>
          <p:nvPr/>
        </p:nvSpPr>
        <p:spPr bwMode="auto">
          <a:xfrm>
            <a:off x="4000496" y="357187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44" name="Multiply 43"/>
          <p:cNvSpPr/>
          <p:nvPr/>
        </p:nvSpPr>
        <p:spPr bwMode="auto">
          <a:xfrm>
            <a:off x="1000100" y="350043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cxnSp>
        <p:nvCxnSpPr>
          <p:cNvPr id="45" name="Shape 44"/>
          <p:cNvCxnSpPr>
            <a:endCxn id="40" idx="2"/>
          </p:cNvCxnSpPr>
          <p:nvPr/>
        </p:nvCxnSpPr>
        <p:spPr bwMode="auto">
          <a:xfrm rot="16200000" flipV="1">
            <a:off x="1154363" y="3940452"/>
            <a:ext cx="3283340" cy="551539"/>
          </a:xfrm>
          <a:prstGeom prst="curvedConnector2">
            <a:avLst/>
          </a:prstGeom>
          <a:solidFill>
            <a:schemeClr val="accent1"/>
          </a:solidFill>
          <a:ln w="12700" cap="flat" cmpd="sng" algn="ctr">
            <a:solidFill>
              <a:schemeClr val="tx1"/>
            </a:solidFill>
            <a:prstDash val="solid"/>
            <a:round/>
            <a:headEnd type="none" w="sm" len="sm"/>
            <a:tailEnd type="arrow"/>
          </a:ln>
          <a:effectLst/>
        </p:spPr>
      </p:cxnSp>
      <p:cxnSp>
        <p:nvCxnSpPr>
          <p:cNvPr id="46" name="Shape 45"/>
          <p:cNvCxnSpPr>
            <a:endCxn id="41" idx="1"/>
          </p:cNvCxnSpPr>
          <p:nvPr/>
        </p:nvCxnSpPr>
        <p:spPr bwMode="auto">
          <a:xfrm rot="16200000" flipV="1">
            <a:off x="1187274" y="3973363"/>
            <a:ext cx="3503270" cy="408663"/>
          </a:xfrm>
          <a:prstGeom prst="curvedConnector3">
            <a:avLst>
              <a:gd name="adj1" fmla="val 108484"/>
            </a:avLst>
          </a:prstGeom>
          <a:solidFill>
            <a:schemeClr val="accent1"/>
          </a:solidFill>
          <a:ln w="12700" cap="flat" cmpd="sng" algn="ctr">
            <a:solidFill>
              <a:schemeClr val="tx1"/>
            </a:solidFill>
            <a:prstDash val="solid"/>
            <a:round/>
            <a:headEnd type="none" w="sm" len="sm"/>
            <a:tailEnd type="arrow"/>
          </a:ln>
          <a:effectLst/>
        </p:spPr>
      </p:cxnSp>
      <p:cxnSp>
        <p:nvCxnSpPr>
          <p:cNvPr id="53" name="Shape 52"/>
          <p:cNvCxnSpPr>
            <a:endCxn id="44" idx="3"/>
          </p:cNvCxnSpPr>
          <p:nvPr/>
        </p:nvCxnSpPr>
        <p:spPr bwMode="auto">
          <a:xfrm rot="16200000" flipV="1">
            <a:off x="955803" y="3813330"/>
            <a:ext cx="2292732" cy="2101192"/>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54" name="Shape 53"/>
          <p:cNvCxnSpPr>
            <a:endCxn id="43" idx="2"/>
          </p:cNvCxnSpPr>
          <p:nvPr/>
        </p:nvCxnSpPr>
        <p:spPr bwMode="auto">
          <a:xfrm rot="5400000" flipH="1" flipV="1">
            <a:off x="2618841" y="4313397"/>
            <a:ext cx="2068894" cy="1020097"/>
          </a:xfrm>
          <a:prstGeom prst="curvedConnector4">
            <a:avLst>
              <a:gd name="adj1" fmla="val 48341"/>
              <a:gd name="adj2" fmla="val 122410"/>
            </a:avLst>
          </a:prstGeom>
          <a:solidFill>
            <a:schemeClr val="accent1"/>
          </a:solidFill>
          <a:ln w="12700" cap="flat" cmpd="sng" algn="ctr">
            <a:solidFill>
              <a:schemeClr val="tx1"/>
            </a:solidFill>
            <a:prstDash val="solid"/>
            <a:round/>
            <a:headEnd type="none" w="sm" len="sm"/>
            <a:tailEnd type="arrow"/>
          </a:ln>
          <a:effectLst/>
        </p:spPr>
      </p:cxnSp>
      <p:sp>
        <p:nvSpPr>
          <p:cNvPr id="58" name="Date Placeholder 57"/>
          <p:cNvSpPr>
            <a:spLocks noGrp="1"/>
          </p:cNvSpPr>
          <p:nvPr>
            <p:ph type="dt" sz="half" idx="10"/>
          </p:nvPr>
        </p:nvSpPr>
        <p:spPr/>
        <p:txBody>
          <a:bodyPr/>
          <a:lstStyle/>
          <a:p>
            <a:fld id="{0A48C65E-85C8-49B5-A4C4-BA5DA9BBCFC3}" type="datetime1">
              <a:rPr lang="en-US" smtClean="0"/>
              <a:pPr/>
              <a:t>11/1/2015</a:t>
            </a:fld>
            <a:endParaRPr lang="en-TT"/>
          </a:p>
        </p:txBody>
      </p:sp>
      <p:sp>
        <p:nvSpPr>
          <p:cNvPr id="60" name="Slide Number Placeholder 59"/>
          <p:cNvSpPr>
            <a:spLocks noGrp="1"/>
          </p:cNvSpPr>
          <p:nvPr>
            <p:ph type="sldNum" sz="quarter" idx="12"/>
          </p:nvPr>
        </p:nvSpPr>
        <p:spPr/>
        <p:txBody>
          <a:bodyPr/>
          <a:lstStyle/>
          <a:p>
            <a:fld id="{D7EC33D1-6275-42A3-B59D-15B38540FE87}" type="slidenum">
              <a:rPr lang="en-TT" smtClean="0"/>
              <a:pPr/>
              <a:t>55</a:t>
            </a:fld>
            <a:endParaRPr lang="en-TT"/>
          </a:p>
        </p:txBody>
      </p:sp>
      <p:sp>
        <p:nvSpPr>
          <p:cNvPr id="61" name="Footer Placeholder 60"/>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 calcmode="lin" valueType="num">
                                      <p:cBhvr additive="base">
                                        <p:cTn id="3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xEl>
                                              <p:pRg st="1" end="1"/>
                                            </p:txEl>
                                          </p:spTgt>
                                        </p:tgtEl>
                                        <p:attrNameLst>
                                          <p:attrName>style.visibility</p:attrName>
                                        </p:attrNameLst>
                                      </p:cBhvr>
                                      <p:to>
                                        <p:strVal val="visible"/>
                                      </p:to>
                                    </p:set>
                                    <p:anim calcmode="lin" valueType="num">
                                      <p:cBhvr additive="base">
                                        <p:cTn id="37"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additive="base">
                                        <p:cTn id="4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 calcmode="lin" valueType="num">
                                      <p:cBhvr additive="base">
                                        <p:cTn id="6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1" presetClass="entr" presetSubtype="0" fill="hold" nodeType="clickEffect">
                                  <p:stCondLst>
                                    <p:cond delay="0"/>
                                  </p:stCondLst>
                                  <p:childTnLst>
                                    <p:set>
                                      <p:cBhvr>
                                        <p:cTn id="84" dur="1000">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1" presetClass="entr" presetSubtype="0" fill="hold" nodeType="clickEffect">
                                  <p:stCondLst>
                                    <p:cond delay="0"/>
                                  </p:stCondLst>
                                  <p:childTnLst>
                                    <p:set>
                                      <p:cBhvr>
                                        <p:cTn id="88" dur="1000">
                                          <p:stCondLst>
                                            <p:cond delay="0"/>
                                          </p:stCondLst>
                                        </p:cTn>
                                        <p:tgtEl>
                                          <p:spTgt spid="2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ppt_x"/>
                                          </p:val>
                                        </p:tav>
                                        <p:tav tm="100000">
                                          <p:val>
                                            <p:strVal val="#ppt_x"/>
                                          </p:val>
                                        </p:tav>
                                      </p:tavLst>
                                    </p:anim>
                                    <p:anim calcmode="lin" valueType="num">
                                      <p:cBhvr additive="base">
                                        <p:cTn id="9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additive="base">
                                        <p:cTn id="99" dur="500" fill="hold"/>
                                        <p:tgtEl>
                                          <p:spTgt spid="16"/>
                                        </p:tgtEl>
                                        <p:attrNameLst>
                                          <p:attrName>ppt_x</p:attrName>
                                        </p:attrNameLst>
                                      </p:cBhvr>
                                      <p:tavLst>
                                        <p:tav tm="0">
                                          <p:val>
                                            <p:strVal val="#ppt_x"/>
                                          </p:val>
                                        </p:tav>
                                        <p:tav tm="100000">
                                          <p:val>
                                            <p:strVal val="#ppt_x"/>
                                          </p:val>
                                        </p:tav>
                                      </p:tavLst>
                                    </p:anim>
                                    <p:anim calcmode="lin" valueType="num">
                                      <p:cBhvr additive="base">
                                        <p:cTn id="10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ppt_x"/>
                                          </p:val>
                                        </p:tav>
                                        <p:tav tm="100000">
                                          <p:val>
                                            <p:strVal val="#ppt_x"/>
                                          </p:val>
                                        </p:tav>
                                      </p:tavLst>
                                    </p:anim>
                                    <p:anim calcmode="lin" valueType="num">
                                      <p:cBhvr additive="base">
                                        <p:cTn id="10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fill="hold"/>
                                        <p:tgtEl>
                                          <p:spTgt spid="20"/>
                                        </p:tgtEl>
                                        <p:attrNameLst>
                                          <p:attrName>ppt_x</p:attrName>
                                        </p:attrNameLst>
                                      </p:cBhvr>
                                      <p:tavLst>
                                        <p:tav tm="0">
                                          <p:val>
                                            <p:strVal val="#ppt_x"/>
                                          </p:val>
                                        </p:tav>
                                        <p:tav tm="100000">
                                          <p:val>
                                            <p:strVal val="#ppt_x"/>
                                          </p:val>
                                        </p:tav>
                                      </p:tavLst>
                                    </p:anim>
                                    <p:anim calcmode="lin" valueType="num">
                                      <p:cBhvr additive="base">
                                        <p:cTn id="1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additive="base">
                                        <p:cTn id="123" dur="500" fill="hold"/>
                                        <p:tgtEl>
                                          <p:spTgt spid="17"/>
                                        </p:tgtEl>
                                        <p:attrNameLst>
                                          <p:attrName>ppt_x</p:attrName>
                                        </p:attrNameLst>
                                      </p:cBhvr>
                                      <p:tavLst>
                                        <p:tav tm="0">
                                          <p:val>
                                            <p:strVal val="#ppt_x"/>
                                          </p:val>
                                        </p:tav>
                                        <p:tav tm="100000">
                                          <p:val>
                                            <p:strVal val="#ppt_x"/>
                                          </p:val>
                                        </p:tav>
                                      </p:tavLst>
                                    </p:anim>
                                    <p:anim calcmode="lin" valueType="num">
                                      <p:cBhvr additive="base">
                                        <p:cTn id="1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2"/>
                                        </p:tgtEl>
                                        <p:attrNameLst>
                                          <p:attrName>style.visibility</p:attrName>
                                        </p:attrNameLst>
                                      </p:cBhvr>
                                      <p:to>
                                        <p:strVal val="visible"/>
                                      </p:to>
                                    </p:set>
                                    <p:anim calcmode="lin" valueType="num">
                                      <p:cBhvr additive="base">
                                        <p:cTn id="129" dur="500" fill="hold"/>
                                        <p:tgtEl>
                                          <p:spTgt spid="22"/>
                                        </p:tgtEl>
                                        <p:attrNameLst>
                                          <p:attrName>ppt_x</p:attrName>
                                        </p:attrNameLst>
                                      </p:cBhvr>
                                      <p:tavLst>
                                        <p:tav tm="0">
                                          <p:val>
                                            <p:strVal val="#ppt_x"/>
                                          </p:val>
                                        </p:tav>
                                        <p:tav tm="100000">
                                          <p:val>
                                            <p:strVal val="#ppt_x"/>
                                          </p:val>
                                        </p:tav>
                                      </p:tavLst>
                                    </p:anim>
                                    <p:anim calcmode="lin" valueType="num">
                                      <p:cBhvr additive="base">
                                        <p:cTn id="1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1"/>
                                        </p:tgtEl>
                                        <p:attrNameLst>
                                          <p:attrName>style.visibility</p:attrName>
                                        </p:attrNameLst>
                                      </p:cBhvr>
                                      <p:to>
                                        <p:strVal val="visible"/>
                                      </p:to>
                                    </p:set>
                                    <p:anim calcmode="lin" valueType="num">
                                      <p:cBhvr additive="base">
                                        <p:cTn id="135" dur="500" fill="hold"/>
                                        <p:tgtEl>
                                          <p:spTgt spid="21"/>
                                        </p:tgtEl>
                                        <p:attrNameLst>
                                          <p:attrName>ppt_x</p:attrName>
                                        </p:attrNameLst>
                                      </p:cBhvr>
                                      <p:tavLst>
                                        <p:tav tm="0">
                                          <p:val>
                                            <p:strVal val="#ppt_x"/>
                                          </p:val>
                                        </p:tav>
                                        <p:tav tm="100000">
                                          <p:val>
                                            <p:strVal val="#ppt_x"/>
                                          </p:val>
                                        </p:tav>
                                      </p:tavLst>
                                    </p:anim>
                                    <p:anim calcmode="lin" valueType="num">
                                      <p:cBhvr additive="base">
                                        <p:cTn id="1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1" presetClass="entr" presetSubtype="0" fill="hold" nodeType="clickEffect">
                                  <p:stCondLst>
                                    <p:cond delay="0"/>
                                  </p:stCondLst>
                                  <p:childTnLst>
                                    <p:set>
                                      <p:cBhvr>
                                        <p:cTn id="140" dur="1000">
                                          <p:stCondLst>
                                            <p:cond delay="0"/>
                                          </p:stCondLst>
                                        </p:cTn>
                                        <p:tgtEl>
                                          <p:spTgt spid="4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1" presetClass="entr" presetSubtype="0" fill="hold" nodeType="clickEffect">
                                  <p:stCondLst>
                                    <p:cond delay="0"/>
                                  </p:stCondLst>
                                  <p:childTnLst>
                                    <p:set>
                                      <p:cBhvr>
                                        <p:cTn id="144" dur="1000">
                                          <p:stCondLst>
                                            <p:cond delay="0"/>
                                          </p:stCondLst>
                                        </p:cTn>
                                        <p:tgtEl>
                                          <p:spTgt spid="5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1" presetClass="entr" presetSubtype="0" fill="hold" nodeType="clickEffect">
                                  <p:stCondLst>
                                    <p:cond delay="0"/>
                                  </p:stCondLst>
                                  <p:childTnLst>
                                    <p:set>
                                      <p:cBhvr>
                                        <p:cTn id="148" dur="1000">
                                          <p:stCondLst>
                                            <p:cond delay="0"/>
                                          </p:stCondLst>
                                        </p:cTn>
                                        <p:tgtEl>
                                          <p:spTgt spid="3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1" presetClass="entr" presetSubtype="0" fill="hold" nodeType="clickEffect">
                                  <p:stCondLst>
                                    <p:cond delay="0"/>
                                  </p:stCondLst>
                                  <p:childTnLst>
                                    <p:set>
                                      <p:cBhvr>
                                        <p:cTn id="152" dur="1000">
                                          <p:stCondLst>
                                            <p:cond delay="0"/>
                                          </p:stCondLst>
                                        </p:cTn>
                                        <p:tgtEl>
                                          <p:spTgt spid="3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1" presetClass="entr" presetSubtype="0" fill="hold" nodeType="clickEffect">
                                  <p:stCondLst>
                                    <p:cond delay="0"/>
                                  </p:stCondLst>
                                  <p:childTnLst>
                                    <p:set>
                                      <p:cBhvr>
                                        <p:cTn id="156" dur="1000">
                                          <p:stCondLst>
                                            <p:cond delay="0"/>
                                          </p:stCondLst>
                                        </p:cTn>
                                        <p:tgtEl>
                                          <p:spTgt spid="3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1" presetClass="entr" presetSubtype="0" fill="hold" nodeType="clickEffect">
                                  <p:stCondLst>
                                    <p:cond delay="0"/>
                                  </p:stCondLst>
                                  <p:childTnLst>
                                    <p:set>
                                      <p:cBhvr>
                                        <p:cTn id="160" dur="1000">
                                          <p:stCondLst>
                                            <p:cond delay="0"/>
                                          </p:stCondLst>
                                        </p:cTn>
                                        <p:tgtEl>
                                          <p:spTgt spid="3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1" presetClass="entr" presetSubtype="0" fill="hold" nodeType="clickEffect">
                                  <p:stCondLst>
                                    <p:cond delay="0"/>
                                  </p:stCondLst>
                                  <p:childTnLst>
                                    <p:set>
                                      <p:cBhvr>
                                        <p:cTn id="164" dur="1000">
                                          <p:stCondLst>
                                            <p:cond delay="0"/>
                                          </p:stCondLst>
                                        </p:cTn>
                                        <p:tgtEl>
                                          <p:spTgt spid="3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3"/>
                                        </p:tgtEl>
                                        <p:attrNameLst>
                                          <p:attrName>style.visibility</p:attrName>
                                        </p:attrNameLst>
                                      </p:cBhvr>
                                      <p:to>
                                        <p:strVal val="visible"/>
                                      </p:to>
                                    </p:set>
                                    <p:anim calcmode="lin" valueType="num">
                                      <p:cBhvr additive="base">
                                        <p:cTn id="169" dur="500" fill="hold"/>
                                        <p:tgtEl>
                                          <p:spTgt spid="23"/>
                                        </p:tgtEl>
                                        <p:attrNameLst>
                                          <p:attrName>ppt_x</p:attrName>
                                        </p:attrNameLst>
                                      </p:cBhvr>
                                      <p:tavLst>
                                        <p:tav tm="0">
                                          <p:val>
                                            <p:strVal val="#ppt_x"/>
                                          </p:val>
                                        </p:tav>
                                        <p:tav tm="100000">
                                          <p:val>
                                            <p:strVal val="#ppt_x"/>
                                          </p:val>
                                        </p:tav>
                                      </p:tavLst>
                                    </p:anim>
                                    <p:anim calcmode="lin" valueType="num">
                                      <p:cBhvr additive="base">
                                        <p:cTn id="17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11" presetClass="entr" presetSubtype="0" fill="hold" nodeType="clickEffect">
                                  <p:stCondLst>
                                    <p:cond delay="0"/>
                                  </p:stCondLst>
                                  <p:childTnLst>
                                    <p:set>
                                      <p:cBhvr>
                                        <p:cTn id="174" dur="1000">
                                          <p:stCondLst>
                                            <p:cond delay="0"/>
                                          </p:stCondLst>
                                        </p:cTn>
                                        <p:tgtEl>
                                          <p:spTgt spid="59"/>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40"/>
                                        </p:tgtEl>
                                        <p:attrNameLst>
                                          <p:attrName>style.visibility</p:attrName>
                                        </p:attrNameLst>
                                      </p:cBhvr>
                                      <p:to>
                                        <p:strVal val="visible"/>
                                      </p:to>
                                    </p:set>
                                    <p:anim calcmode="lin" valueType="num">
                                      <p:cBhvr additive="base">
                                        <p:cTn id="179" dur="500" fill="hold"/>
                                        <p:tgtEl>
                                          <p:spTgt spid="40"/>
                                        </p:tgtEl>
                                        <p:attrNameLst>
                                          <p:attrName>ppt_x</p:attrName>
                                        </p:attrNameLst>
                                      </p:cBhvr>
                                      <p:tavLst>
                                        <p:tav tm="0">
                                          <p:val>
                                            <p:strVal val="#ppt_x"/>
                                          </p:val>
                                        </p:tav>
                                        <p:tav tm="100000">
                                          <p:val>
                                            <p:strVal val="#ppt_x"/>
                                          </p:val>
                                        </p:tav>
                                      </p:tavLst>
                                    </p:anim>
                                    <p:anim calcmode="lin" valueType="num">
                                      <p:cBhvr additive="base">
                                        <p:cTn id="18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41"/>
                                        </p:tgtEl>
                                        <p:attrNameLst>
                                          <p:attrName>style.visibility</p:attrName>
                                        </p:attrNameLst>
                                      </p:cBhvr>
                                      <p:to>
                                        <p:strVal val="visible"/>
                                      </p:to>
                                    </p:set>
                                    <p:anim calcmode="lin" valueType="num">
                                      <p:cBhvr additive="base">
                                        <p:cTn id="185" dur="500" fill="hold"/>
                                        <p:tgtEl>
                                          <p:spTgt spid="41"/>
                                        </p:tgtEl>
                                        <p:attrNameLst>
                                          <p:attrName>ppt_x</p:attrName>
                                        </p:attrNameLst>
                                      </p:cBhvr>
                                      <p:tavLst>
                                        <p:tav tm="0">
                                          <p:val>
                                            <p:strVal val="#ppt_x"/>
                                          </p:val>
                                        </p:tav>
                                        <p:tav tm="100000">
                                          <p:val>
                                            <p:strVal val="#ppt_x"/>
                                          </p:val>
                                        </p:tav>
                                      </p:tavLst>
                                    </p:anim>
                                    <p:anim calcmode="lin" valueType="num">
                                      <p:cBhvr additive="base">
                                        <p:cTn id="18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43"/>
                                        </p:tgtEl>
                                        <p:attrNameLst>
                                          <p:attrName>style.visibility</p:attrName>
                                        </p:attrNameLst>
                                      </p:cBhvr>
                                      <p:to>
                                        <p:strVal val="visible"/>
                                      </p:to>
                                    </p:set>
                                    <p:anim calcmode="lin" valueType="num">
                                      <p:cBhvr additive="base">
                                        <p:cTn id="191" dur="500" fill="hold"/>
                                        <p:tgtEl>
                                          <p:spTgt spid="43"/>
                                        </p:tgtEl>
                                        <p:attrNameLst>
                                          <p:attrName>ppt_x</p:attrName>
                                        </p:attrNameLst>
                                      </p:cBhvr>
                                      <p:tavLst>
                                        <p:tav tm="0">
                                          <p:val>
                                            <p:strVal val="#ppt_x"/>
                                          </p:val>
                                        </p:tav>
                                        <p:tav tm="100000">
                                          <p:val>
                                            <p:strVal val="#ppt_x"/>
                                          </p:val>
                                        </p:tav>
                                      </p:tavLst>
                                    </p:anim>
                                    <p:anim calcmode="lin" valueType="num">
                                      <p:cBhvr additive="base">
                                        <p:cTn id="19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44"/>
                                        </p:tgtEl>
                                        <p:attrNameLst>
                                          <p:attrName>style.visibility</p:attrName>
                                        </p:attrNameLst>
                                      </p:cBhvr>
                                      <p:to>
                                        <p:strVal val="visible"/>
                                      </p:to>
                                    </p:set>
                                    <p:anim calcmode="lin" valueType="num">
                                      <p:cBhvr additive="base">
                                        <p:cTn id="197" dur="500" fill="hold"/>
                                        <p:tgtEl>
                                          <p:spTgt spid="44"/>
                                        </p:tgtEl>
                                        <p:attrNameLst>
                                          <p:attrName>ppt_x</p:attrName>
                                        </p:attrNameLst>
                                      </p:cBhvr>
                                      <p:tavLst>
                                        <p:tav tm="0">
                                          <p:val>
                                            <p:strVal val="#ppt_x"/>
                                          </p:val>
                                        </p:tav>
                                        <p:tav tm="100000">
                                          <p:val>
                                            <p:strVal val="#ppt_x"/>
                                          </p:val>
                                        </p:tav>
                                      </p:tavLst>
                                    </p:anim>
                                    <p:anim calcmode="lin" valueType="num">
                                      <p:cBhvr additive="base">
                                        <p:cTn id="19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11" presetClass="entr" presetSubtype="0" fill="hold" nodeType="clickEffect">
                                  <p:stCondLst>
                                    <p:cond delay="0"/>
                                  </p:stCondLst>
                                  <p:childTnLst>
                                    <p:set>
                                      <p:cBhvr>
                                        <p:cTn id="202" dur="1000">
                                          <p:stCondLst>
                                            <p:cond delay="0"/>
                                          </p:stCondLst>
                                        </p:cTn>
                                        <p:tgtEl>
                                          <p:spTgt spid="45"/>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1" presetClass="entr" presetSubtype="0" fill="hold" nodeType="clickEffect">
                                  <p:stCondLst>
                                    <p:cond delay="0"/>
                                  </p:stCondLst>
                                  <p:childTnLst>
                                    <p:set>
                                      <p:cBhvr>
                                        <p:cTn id="206" dur="1000">
                                          <p:stCondLst>
                                            <p:cond delay="0"/>
                                          </p:stCondLst>
                                        </p:cTn>
                                        <p:tgtEl>
                                          <p:spTgt spid="46"/>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1" presetClass="entr" presetSubtype="0" fill="hold" nodeType="clickEffect">
                                  <p:stCondLst>
                                    <p:cond delay="0"/>
                                  </p:stCondLst>
                                  <p:childTnLst>
                                    <p:set>
                                      <p:cBhvr>
                                        <p:cTn id="210" dur="1000">
                                          <p:stCondLst>
                                            <p:cond delay="0"/>
                                          </p:stCondLst>
                                        </p:cTn>
                                        <p:tgtEl>
                                          <p:spTgt spid="53"/>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1" presetClass="entr" presetSubtype="0" fill="hold" nodeType="clickEffect">
                                  <p:stCondLst>
                                    <p:cond delay="0"/>
                                  </p:stCondLst>
                                  <p:childTnLst>
                                    <p:set>
                                      <p:cBhvr>
                                        <p:cTn id="214" dur="1000">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P spid="7" grpId="0" animBg="1"/>
      <p:bldP spid="8" grpId="0" animBg="1"/>
      <p:bldP spid="11"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build="p"/>
      <p:bldP spid="26" grpId="0" build="p"/>
      <p:bldP spid="27" grpId="0" build="p"/>
      <p:bldP spid="40" grpId="0" animBg="1"/>
      <p:bldP spid="41" grpId="0" animBg="1"/>
      <p:bldP spid="43" grpId="0" animBg="1"/>
      <p:bldP spid="4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Question 2</a:t>
            </a:r>
            <a:endParaRPr lang="en-TT" dirty="0"/>
          </a:p>
        </p:txBody>
      </p:sp>
      <p:sp>
        <p:nvSpPr>
          <p:cNvPr id="3" name="Text Placeholder 2"/>
          <p:cNvSpPr>
            <a:spLocks noGrp="1"/>
          </p:cNvSpPr>
          <p:nvPr>
            <p:ph type="body" idx="1"/>
          </p:nvPr>
        </p:nvSpPr>
        <p:spPr/>
        <p:txBody>
          <a:bodyPr/>
          <a:lstStyle/>
          <a:p>
            <a:r>
              <a:rPr lang="en-TT" dirty="0" smtClean="0"/>
              <a:t>Question</a:t>
            </a:r>
            <a:endParaRPr lang="en-TT" dirty="0"/>
          </a:p>
        </p:txBody>
      </p:sp>
      <p:sp>
        <p:nvSpPr>
          <p:cNvPr id="4" name="Content Placeholder 3"/>
          <p:cNvSpPr>
            <a:spLocks noGrp="1"/>
          </p:cNvSpPr>
          <p:nvPr>
            <p:ph sz="half" idx="2"/>
          </p:nvPr>
        </p:nvSpPr>
        <p:spPr/>
        <p:txBody>
          <a:bodyPr/>
          <a:lstStyle/>
          <a:p>
            <a:pPr>
              <a:buNone/>
            </a:pPr>
            <a:r>
              <a:rPr lang="en-TT" dirty="0" smtClean="0"/>
              <a:t>An unknown element X has an atomic number of 10 and a mass number of 17</a:t>
            </a:r>
          </a:p>
          <a:p>
            <a:pPr>
              <a:buNone/>
            </a:pPr>
            <a:endParaRPr lang="en-TT" dirty="0" smtClean="0"/>
          </a:p>
          <a:p>
            <a:pPr>
              <a:buNone/>
            </a:pPr>
            <a:r>
              <a:rPr lang="en-TT" dirty="0" smtClean="0"/>
              <a:t>Draw the Bohr-Rutherford diagram for the above.</a:t>
            </a:r>
            <a:endParaRPr lang="en-TT" dirty="0"/>
          </a:p>
        </p:txBody>
      </p:sp>
      <p:sp>
        <p:nvSpPr>
          <p:cNvPr id="5" name="Text Placeholder 4"/>
          <p:cNvSpPr>
            <a:spLocks noGrp="1"/>
          </p:cNvSpPr>
          <p:nvPr>
            <p:ph type="body" sz="quarter" idx="3"/>
          </p:nvPr>
        </p:nvSpPr>
        <p:spPr/>
        <p:txBody>
          <a:bodyPr/>
          <a:lstStyle/>
          <a:p>
            <a:r>
              <a:rPr lang="en-TT" dirty="0" smtClean="0"/>
              <a:t>Answer</a:t>
            </a:r>
            <a:endParaRPr lang="en-TT" dirty="0"/>
          </a:p>
        </p:txBody>
      </p:sp>
      <p:sp>
        <p:nvSpPr>
          <p:cNvPr id="7" name="Oval 6"/>
          <p:cNvSpPr/>
          <p:nvPr/>
        </p:nvSpPr>
        <p:spPr bwMode="auto">
          <a:xfrm>
            <a:off x="6072198" y="3571876"/>
            <a:ext cx="1000132" cy="64294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8" name="Oval 7"/>
          <p:cNvSpPr/>
          <p:nvPr/>
        </p:nvSpPr>
        <p:spPr bwMode="auto">
          <a:xfrm>
            <a:off x="5643570" y="3071810"/>
            <a:ext cx="1919302" cy="158116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0" name="TextBox 9"/>
          <p:cNvSpPr txBox="1"/>
          <p:nvPr/>
        </p:nvSpPr>
        <p:spPr>
          <a:xfrm>
            <a:off x="6286512" y="3571876"/>
            <a:ext cx="785818" cy="646331"/>
          </a:xfrm>
          <a:prstGeom prst="rect">
            <a:avLst/>
          </a:prstGeom>
          <a:noFill/>
        </p:spPr>
        <p:txBody>
          <a:bodyPr wrap="square" rtlCol="0">
            <a:spAutoFit/>
          </a:bodyPr>
          <a:lstStyle/>
          <a:p>
            <a:r>
              <a:rPr lang="en-TT" dirty="0" smtClean="0"/>
              <a:t>10 p</a:t>
            </a:r>
          </a:p>
          <a:p>
            <a:r>
              <a:rPr lang="en-TT" dirty="0" smtClean="0"/>
              <a:t>7 n</a:t>
            </a:r>
            <a:endParaRPr lang="en-TT" dirty="0"/>
          </a:p>
        </p:txBody>
      </p:sp>
      <p:sp>
        <p:nvSpPr>
          <p:cNvPr id="11" name="Multiply 10"/>
          <p:cNvSpPr/>
          <p:nvPr/>
        </p:nvSpPr>
        <p:spPr bwMode="auto">
          <a:xfrm>
            <a:off x="6429388" y="407194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2" name="Multiply 11"/>
          <p:cNvSpPr/>
          <p:nvPr/>
        </p:nvSpPr>
        <p:spPr bwMode="auto">
          <a:xfrm>
            <a:off x="6429388" y="2928934"/>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3" name="Multiply 12"/>
          <p:cNvSpPr/>
          <p:nvPr/>
        </p:nvSpPr>
        <p:spPr bwMode="auto">
          <a:xfrm>
            <a:off x="6643702" y="2928934"/>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4" name="Multiply 13"/>
          <p:cNvSpPr/>
          <p:nvPr/>
        </p:nvSpPr>
        <p:spPr bwMode="auto">
          <a:xfrm>
            <a:off x="7429520" y="350043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5" name="Multiply 14"/>
          <p:cNvSpPr/>
          <p:nvPr/>
        </p:nvSpPr>
        <p:spPr bwMode="auto">
          <a:xfrm>
            <a:off x="7429520" y="371475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6" name="Multiply 15"/>
          <p:cNvSpPr/>
          <p:nvPr/>
        </p:nvSpPr>
        <p:spPr bwMode="auto">
          <a:xfrm>
            <a:off x="6500826" y="342900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7" name="Multiply 16"/>
          <p:cNvSpPr/>
          <p:nvPr/>
        </p:nvSpPr>
        <p:spPr bwMode="auto">
          <a:xfrm>
            <a:off x="5572132" y="357187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Multiply 17"/>
          <p:cNvSpPr/>
          <p:nvPr/>
        </p:nvSpPr>
        <p:spPr bwMode="auto">
          <a:xfrm>
            <a:off x="5572132" y="378619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Multiply 18"/>
          <p:cNvSpPr/>
          <p:nvPr/>
        </p:nvSpPr>
        <p:spPr bwMode="auto">
          <a:xfrm>
            <a:off x="6357950"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Multiply 19"/>
          <p:cNvSpPr/>
          <p:nvPr/>
        </p:nvSpPr>
        <p:spPr bwMode="auto">
          <a:xfrm>
            <a:off x="6572264"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6" name="Date Placeholder 25"/>
          <p:cNvSpPr>
            <a:spLocks noGrp="1"/>
          </p:cNvSpPr>
          <p:nvPr>
            <p:ph type="dt" sz="half" idx="10"/>
          </p:nvPr>
        </p:nvSpPr>
        <p:spPr/>
        <p:txBody>
          <a:bodyPr/>
          <a:lstStyle/>
          <a:p>
            <a:fld id="{2AE6B6D8-AA18-408E-ABFA-36D9F49781D8}" type="datetime1">
              <a:rPr lang="en-US" smtClean="0"/>
              <a:pPr/>
              <a:t>11/1/2015</a:t>
            </a:fld>
            <a:endParaRPr lang="en-TT"/>
          </a:p>
        </p:txBody>
      </p:sp>
      <p:sp>
        <p:nvSpPr>
          <p:cNvPr id="27" name="Slide Number Placeholder 26"/>
          <p:cNvSpPr>
            <a:spLocks noGrp="1"/>
          </p:cNvSpPr>
          <p:nvPr>
            <p:ph type="sldNum" sz="quarter" idx="12"/>
          </p:nvPr>
        </p:nvSpPr>
        <p:spPr/>
        <p:txBody>
          <a:bodyPr/>
          <a:lstStyle/>
          <a:p>
            <a:fld id="{D7EC33D1-6275-42A3-B59D-15B38540FE87}" type="slidenum">
              <a:rPr lang="en-TT" smtClean="0"/>
              <a:pPr/>
              <a:t>56</a:t>
            </a:fld>
            <a:endParaRPr lang="en-TT"/>
          </a:p>
        </p:txBody>
      </p:sp>
      <p:sp>
        <p:nvSpPr>
          <p:cNvPr id="28" name="Footer Placeholder 27"/>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heckerboard(across)">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ppt_x"/>
                                          </p:val>
                                        </p:tav>
                                        <p:tav tm="100000">
                                          <p:val>
                                            <p:strVal val="#ppt_x"/>
                                          </p:val>
                                        </p:tav>
                                      </p:tavLst>
                                    </p:anim>
                                    <p:anim calcmode="lin" valueType="num">
                                      <p:cBhvr additive="base">
                                        <p:cTn id="9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7" grpId="0" animBg="1"/>
      <p:bldP spid="8" grpId="0" animBg="1"/>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Bohr- Rutherford diagram</a:t>
            </a:r>
            <a:endParaRPr lang="en-TT" dirty="0"/>
          </a:p>
        </p:txBody>
      </p:sp>
      <p:sp>
        <p:nvSpPr>
          <p:cNvPr id="3" name="Text Placeholder 2"/>
          <p:cNvSpPr>
            <a:spLocks noGrp="1"/>
          </p:cNvSpPr>
          <p:nvPr>
            <p:ph type="body" idx="1"/>
          </p:nvPr>
        </p:nvSpPr>
        <p:spPr/>
        <p:txBody>
          <a:bodyPr/>
          <a:lstStyle/>
          <a:p>
            <a:r>
              <a:rPr lang="en-TT" sz="2000" dirty="0" smtClean="0"/>
              <a:t>Bohr-Rutherford diagram</a:t>
            </a:r>
            <a:endParaRPr lang="en-TT" sz="2000" dirty="0"/>
          </a:p>
        </p:txBody>
      </p:sp>
      <p:sp>
        <p:nvSpPr>
          <p:cNvPr id="5" name="Text Placeholder 4"/>
          <p:cNvSpPr>
            <a:spLocks noGrp="1"/>
          </p:cNvSpPr>
          <p:nvPr>
            <p:ph type="body" sz="quarter" idx="3"/>
          </p:nvPr>
        </p:nvSpPr>
        <p:spPr/>
        <p:txBody>
          <a:bodyPr/>
          <a:lstStyle/>
          <a:p>
            <a:pPr algn="l"/>
            <a:r>
              <a:rPr lang="en-TT" sz="2000" dirty="0" smtClean="0"/>
              <a:t>How to draw</a:t>
            </a:r>
            <a:endParaRPr lang="en-TT" sz="2000" dirty="0"/>
          </a:p>
        </p:txBody>
      </p:sp>
      <p:sp>
        <p:nvSpPr>
          <p:cNvPr id="6" name="Content Placeholder 5"/>
          <p:cNvSpPr>
            <a:spLocks noGrp="1"/>
          </p:cNvSpPr>
          <p:nvPr>
            <p:ph sz="quarter" idx="4"/>
          </p:nvPr>
        </p:nvSpPr>
        <p:spPr>
          <a:xfrm>
            <a:off x="4645025" y="2174875"/>
            <a:ext cx="4041775" cy="1754191"/>
          </a:xfrm>
        </p:spPr>
        <p:txBody>
          <a:bodyPr/>
          <a:lstStyle/>
          <a:p>
            <a:pPr>
              <a:buNone/>
            </a:pPr>
            <a:r>
              <a:rPr lang="en-TT" dirty="0" smtClean="0"/>
              <a:t>Since Z = 10, p = 15 </a:t>
            </a:r>
          </a:p>
          <a:p>
            <a:pPr>
              <a:buNone/>
            </a:pPr>
            <a:r>
              <a:rPr lang="en-TT" dirty="0" smtClean="0"/>
              <a:t>Since n = A – Z = 17 – 10 = 7</a:t>
            </a:r>
          </a:p>
          <a:p>
            <a:pPr>
              <a:buNone/>
            </a:pPr>
            <a:r>
              <a:rPr lang="en-TT" dirty="0" smtClean="0"/>
              <a:t>Since e- = p, there are 10 e-</a:t>
            </a:r>
          </a:p>
        </p:txBody>
      </p:sp>
      <p:sp>
        <p:nvSpPr>
          <p:cNvPr id="7" name="Oval 6"/>
          <p:cNvSpPr/>
          <p:nvPr/>
        </p:nvSpPr>
        <p:spPr bwMode="auto">
          <a:xfrm>
            <a:off x="2071670" y="3500438"/>
            <a:ext cx="1000132" cy="64294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8" name="Oval 7"/>
          <p:cNvSpPr/>
          <p:nvPr/>
        </p:nvSpPr>
        <p:spPr bwMode="auto">
          <a:xfrm>
            <a:off x="1643042" y="3000372"/>
            <a:ext cx="1919302" cy="158116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2" name="TextBox 11"/>
          <p:cNvSpPr txBox="1"/>
          <p:nvPr/>
        </p:nvSpPr>
        <p:spPr>
          <a:xfrm>
            <a:off x="2285984" y="3500438"/>
            <a:ext cx="785818" cy="646331"/>
          </a:xfrm>
          <a:prstGeom prst="rect">
            <a:avLst/>
          </a:prstGeom>
          <a:noFill/>
        </p:spPr>
        <p:txBody>
          <a:bodyPr wrap="square" rtlCol="0">
            <a:spAutoFit/>
          </a:bodyPr>
          <a:lstStyle/>
          <a:p>
            <a:r>
              <a:rPr lang="en-TT" dirty="0" smtClean="0"/>
              <a:t>15 p</a:t>
            </a:r>
          </a:p>
          <a:p>
            <a:r>
              <a:rPr lang="en-TT" dirty="0" smtClean="0"/>
              <a:t>7 n</a:t>
            </a:r>
            <a:endParaRPr lang="en-TT" dirty="0"/>
          </a:p>
        </p:txBody>
      </p:sp>
      <p:sp>
        <p:nvSpPr>
          <p:cNvPr id="13" name="Multiply 12"/>
          <p:cNvSpPr/>
          <p:nvPr/>
        </p:nvSpPr>
        <p:spPr bwMode="auto">
          <a:xfrm>
            <a:off x="2428860" y="335756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4" name="Multiply 13"/>
          <p:cNvSpPr/>
          <p:nvPr/>
        </p:nvSpPr>
        <p:spPr bwMode="auto">
          <a:xfrm>
            <a:off x="2428860" y="4000504"/>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5" name="Multiply 14"/>
          <p:cNvSpPr/>
          <p:nvPr/>
        </p:nvSpPr>
        <p:spPr bwMode="auto">
          <a:xfrm>
            <a:off x="2428860" y="285749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6" name="Multiply 15"/>
          <p:cNvSpPr/>
          <p:nvPr/>
        </p:nvSpPr>
        <p:spPr bwMode="auto">
          <a:xfrm>
            <a:off x="2571736" y="285749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7" name="Multiply 16"/>
          <p:cNvSpPr/>
          <p:nvPr/>
        </p:nvSpPr>
        <p:spPr bwMode="auto">
          <a:xfrm>
            <a:off x="2428860"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Multiply 17"/>
          <p:cNvSpPr/>
          <p:nvPr/>
        </p:nvSpPr>
        <p:spPr bwMode="auto">
          <a:xfrm>
            <a:off x="2571736" y="4500570"/>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Multiply 18"/>
          <p:cNvSpPr/>
          <p:nvPr/>
        </p:nvSpPr>
        <p:spPr bwMode="auto">
          <a:xfrm>
            <a:off x="3428992" y="3571876"/>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0" name="Multiply 19"/>
          <p:cNvSpPr/>
          <p:nvPr/>
        </p:nvSpPr>
        <p:spPr bwMode="auto">
          <a:xfrm>
            <a:off x="3428992" y="371475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1" name="Multiply 20"/>
          <p:cNvSpPr/>
          <p:nvPr/>
        </p:nvSpPr>
        <p:spPr bwMode="auto">
          <a:xfrm>
            <a:off x="1571604" y="3500438"/>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2" name="Multiply 21"/>
          <p:cNvSpPr/>
          <p:nvPr/>
        </p:nvSpPr>
        <p:spPr bwMode="auto">
          <a:xfrm>
            <a:off x="1571604" y="3714752"/>
            <a:ext cx="214314" cy="285752"/>
          </a:xfrm>
          <a:prstGeom prst="mathMultiply">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5" name="Content Placeholder 5"/>
          <p:cNvSpPr>
            <a:spLocks noGrp="1"/>
          </p:cNvSpPr>
          <p:nvPr>
            <p:ph sz="quarter" idx="4"/>
          </p:nvPr>
        </p:nvSpPr>
        <p:spPr>
          <a:xfrm>
            <a:off x="4500562" y="3714752"/>
            <a:ext cx="4041775" cy="1071570"/>
          </a:xfrm>
        </p:spPr>
        <p:txBody>
          <a:bodyPr/>
          <a:lstStyle/>
          <a:p>
            <a:pPr>
              <a:buNone/>
            </a:pPr>
            <a:r>
              <a:rPr lang="en-TT" dirty="0" smtClean="0"/>
              <a:t>Write out electron configuration</a:t>
            </a:r>
          </a:p>
          <a:p>
            <a:pPr>
              <a:buNone/>
            </a:pPr>
            <a:r>
              <a:rPr lang="en-TT" dirty="0" smtClean="0"/>
              <a:t>2,8</a:t>
            </a:r>
          </a:p>
        </p:txBody>
      </p:sp>
      <p:sp>
        <p:nvSpPr>
          <p:cNvPr id="26" name="Content Placeholder 5"/>
          <p:cNvSpPr>
            <a:spLocks noGrp="1"/>
          </p:cNvSpPr>
          <p:nvPr>
            <p:ph sz="quarter" idx="4"/>
          </p:nvPr>
        </p:nvSpPr>
        <p:spPr>
          <a:xfrm>
            <a:off x="4429124" y="5000636"/>
            <a:ext cx="4041775" cy="682621"/>
          </a:xfrm>
        </p:spPr>
        <p:txBody>
          <a:bodyPr/>
          <a:lstStyle/>
          <a:p>
            <a:pPr>
              <a:buNone/>
            </a:pPr>
            <a:r>
              <a:rPr lang="en-TT" dirty="0" smtClean="0"/>
              <a:t>Draw in the number of electrons corresponding to each orbital or shell</a:t>
            </a:r>
            <a:endParaRPr lang="en-TT" dirty="0"/>
          </a:p>
        </p:txBody>
      </p:sp>
      <p:sp>
        <p:nvSpPr>
          <p:cNvPr id="27" name="Content Placeholder 5"/>
          <p:cNvSpPr>
            <a:spLocks noGrp="1"/>
          </p:cNvSpPr>
          <p:nvPr>
            <p:ph sz="quarter" idx="4"/>
          </p:nvPr>
        </p:nvSpPr>
        <p:spPr>
          <a:xfrm>
            <a:off x="571473" y="5643578"/>
            <a:ext cx="3929090" cy="593702"/>
          </a:xfrm>
        </p:spPr>
        <p:txBody>
          <a:bodyPr/>
          <a:lstStyle/>
          <a:p>
            <a:pPr>
              <a:buNone/>
            </a:pPr>
            <a:r>
              <a:rPr lang="en-TT" sz="5400" dirty="0" smtClean="0"/>
              <a:t>2,8</a:t>
            </a:r>
            <a:endParaRPr lang="en-TT" sz="5400" dirty="0"/>
          </a:p>
        </p:txBody>
      </p:sp>
      <p:cxnSp>
        <p:nvCxnSpPr>
          <p:cNvPr id="29" name="Shape 28"/>
          <p:cNvCxnSpPr/>
          <p:nvPr/>
        </p:nvCxnSpPr>
        <p:spPr bwMode="auto">
          <a:xfrm rot="5400000" flipH="1" flipV="1">
            <a:off x="1475833" y="4742025"/>
            <a:ext cx="1640266" cy="591469"/>
          </a:xfrm>
          <a:prstGeom prst="curvedConnector4">
            <a:avLst>
              <a:gd name="adj1" fmla="val 47908"/>
              <a:gd name="adj2" fmla="val 138650"/>
            </a:avLst>
          </a:prstGeom>
          <a:solidFill>
            <a:schemeClr val="accent1"/>
          </a:solidFill>
          <a:ln w="12700" cap="flat" cmpd="sng" algn="ctr">
            <a:solidFill>
              <a:schemeClr val="tx1"/>
            </a:solidFill>
            <a:prstDash val="solid"/>
            <a:round/>
            <a:headEnd type="none" w="sm" len="sm"/>
            <a:tailEnd type="arrow"/>
          </a:ln>
          <a:effectLst/>
        </p:spPr>
      </p:cxnSp>
      <p:cxnSp>
        <p:nvCxnSpPr>
          <p:cNvPr id="30" name="Shape 29"/>
          <p:cNvCxnSpPr>
            <a:endCxn id="13" idx="2"/>
          </p:cNvCxnSpPr>
          <p:nvPr/>
        </p:nvCxnSpPr>
        <p:spPr bwMode="auto">
          <a:xfrm rot="5400000" flipH="1" flipV="1">
            <a:off x="1154364" y="4420556"/>
            <a:ext cx="2283209" cy="591466"/>
          </a:xfrm>
          <a:prstGeom prst="curvedConnector4">
            <a:avLst>
              <a:gd name="adj1" fmla="val 48497"/>
              <a:gd name="adj2" fmla="val 138650"/>
            </a:avLst>
          </a:prstGeom>
          <a:solidFill>
            <a:schemeClr val="accent1"/>
          </a:solidFill>
          <a:ln w="12700" cap="flat" cmpd="sng" algn="ctr">
            <a:solidFill>
              <a:schemeClr val="tx1"/>
            </a:solidFill>
            <a:prstDash val="solid"/>
            <a:round/>
            <a:headEnd type="none" w="sm" len="sm"/>
            <a:tailEnd type="arrow"/>
          </a:ln>
          <a:effectLst/>
        </p:spPr>
      </p:cxnSp>
      <p:cxnSp>
        <p:nvCxnSpPr>
          <p:cNvPr id="34" name="Shape 33"/>
          <p:cNvCxnSpPr>
            <a:endCxn id="18" idx="2"/>
          </p:cNvCxnSpPr>
          <p:nvPr/>
        </p:nvCxnSpPr>
        <p:spPr bwMode="auto">
          <a:xfrm rot="5400000" flipH="1" flipV="1">
            <a:off x="2083056" y="5277810"/>
            <a:ext cx="1211638" cy="91403"/>
          </a:xfrm>
          <a:prstGeom prst="curvedConnector4">
            <a:avLst>
              <a:gd name="adj1" fmla="val 47168"/>
              <a:gd name="adj2" fmla="val 350101"/>
            </a:avLst>
          </a:prstGeom>
          <a:solidFill>
            <a:schemeClr val="accent1"/>
          </a:solidFill>
          <a:ln w="12700" cap="flat" cmpd="sng" algn="ctr">
            <a:solidFill>
              <a:schemeClr val="tx1"/>
            </a:solidFill>
            <a:prstDash val="solid"/>
            <a:round/>
            <a:headEnd type="none" w="sm" len="sm"/>
            <a:tailEnd type="arrow"/>
          </a:ln>
          <a:effectLst/>
        </p:spPr>
      </p:cxnSp>
      <p:cxnSp>
        <p:nvCxnSpPr>
          <p:cNvPr id="35" name="Shape 34"/>
          <p:cNvCxnSpPr>
            <a:endCxn id="18" idx="3"/>
          </p:cNvCxnSpPr>
          <p:nvPr/>
        </p:nvCxnSpPr>
        <p:spPr bwMode="auto">
          <a:xfrm rot="5400000" flipH="1" flipV="1">
            <a:off x="1991655" y="5297777"/>
            <a:ext cx="1211639" cy="51470"/>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36" name="Shape 35"/>
          <p:cNvCxnSpPr>
            <a:endCxn id="20" idx="2"/>
          </p:cNvCxnSpPr>
          <p:nvPr/>
        </p:nvCxnSpPr>
        <p:spPr bwMode="auto">
          <a:xfrm rot="5400000" flipH="1" flipV="1">
            <a:off x="2118776" y="4384838"/>
            <a:ext cx="1926021" cy="1020094"/>
          </a:xfrm>
          <a:prstGeom prst="curvedConnector4">
            <a:avLst>
              <a:gd name="adj1" fmla="val 48218"/>
              <a:gd name="adj2" fmla="val 122410"/>
            </a:avLst>
          </a:prstGeom>
          <a:solidFill>
            <a:schemeClr val="accent1"/>
          </a:solidFill>
          <a:ln w="12700" cap="flat" cmpd="sng" algn="ctr">
            <a:solidFill>
              <a:schemeClr val="tx1"/>
            </a:solidFill>
            <a:prstDash val="solid"/>
            <a:round/>
            <a:headEnd type="none" w="sm" len="sm"/>
            <a:tailEnd type="arrow"/>
          </a:ln>
          <a:effectLst/>
        </p:spPr>
      </p:cxnSp>
      <p:cxnSp>
        <p:nvCxnSpPr>
          <p:cNvPr id="37" name="Shape 36"/>
          <p:cNvCxnSpPr>
            <a:endCxn id="19" idx="1"/>
          </p:cNvCxnSpPr>
          <p:nvPr/>
        </p:nvCxnSpPr>
        <p:spPr bwMode="auto">
          <a:xfrm rot="5400000" flipH="1" flipV="1">
            <a:off x="1973093" y="4239153"/>
            <a:ext cx="2217387" cy="1020094"/>
          </a:xfrm>
          <a:prstGeom prst="curvedConnector3">
            <a:avLst>
              <a:gd name="adj1" fmla="val 113405"/>
            </a:avLst>
          </a:prstGeom>
          <a:solidFill>
            <a:schemeClr val="accent1"/>
          </a:solidFill>
          <a:ln w="12700" cap="flat" cmpd="sng" algn="ctr">
            <a:solidFill>
              <a:schemeClr val="tx1"/>
            </a:solidFill>
            <a:prstDash val="solid"/>
            <a:round/>
            <a:headEnd type="none" w="sm" len="sm"/>
            <a:tailEnd type="arrow"/>
          </a:ln>
          <a:effectLst/>
        </p:spPr>
      </p:cxnSp>
      <p:cxnSp>
        <p:nvCxnSpPr>
          <p:cNvPr id="38" name="Shape 37"/>
          <p:cNvCxnSpPr/>
          <p:nvPr/>
        </p:nvCxnSpPr>
        <p:spPr bwMode="auto">
          <a:xfrm rot="5400000" flipH="1" flipV="1">
            <a:off x="1261520" y="4384837"/>
            <a:ext cx="2783275" cy="162839"/>
          </a:xfrm>
          <a:prstGeom prst="curvedConnector4">
            <a:avLst>
              <a:gd name="adj1" fmla="val 48767"/>
              <a:gd name="adj2" fmla="val 240384"/>
            </a:avLst>
          </a:prstGeom>
          <a:solidFill>
            <a:schemeClr val="accent1"/>
          </a:solidFill>
          <a:ln w="12700" cap="flat" cmpd="sng" algn="ctr">
            <a:solidFill>
              <a:schemeClr val="tx1"/>
            </a:solidFill>
            <a:prstDash val="solid"/>
            <a:round/>
            <a:headEnd type="none" w="sm" len="sm"/>
            <a:tailEnd type="arrow"/>
          </a:ln>
          <a:effectLst/>
        </p:spPr>
      </p:cxnSp>
      <p:cxnSp>
        <p:nvCxnSpPr>
          <p:cNvPr id="39" name="Shape 38"/>
          <p:cNvCxnSpPr/>
          <p:nvPr/>
        </p:nvCxnSpPr>
        <p:spPr bwMode="auto">
          <a:xfrm rot="5400000" flipH="1" flipV="1">
            <a:off x="1190081" y="4524903"/>
            <a:ext cx="2783275" cy="19964"/>
          </a:xfrm>
          <a:prstGeom prst="curvedConnector4">
            <a:avLst>
              <a:gd name="adj1" fmla="val 48767"/>
              <a:gd name="adj2" fmla="val 1245061"/>
            </a:avLst>
          </a:prstGeom>
          <a:solidFill>
            <a:schemeClr val="accent1"/>
          </a:solidFill>
          <a:ln w="12700" cap="flat" cmpd="sng" algn="ctr">
            <a:solidFill>
              <a:schemeClr val="tx1"/>
            </a:solidFill>
            <a:prstDash val="solid"/>
            <a:round/>
            <a:headEnd type="none" w="sm" len="sm"/>
            <a:tailEnd type="arrow"/>
          </a:ln>
          <a:effectLst/>
        </p:spPr>
      </p:cxnSp>
      <p:cxnSp>
        <p:nvCxnSpPr>
          <p:cNvPr id="49" name="Shape 48"/>
          <p:cNvCxnSpPr>
            <a:endCxn id="21" idx="0"/>
          </p:cNvCxnSpPr>
          <p:nvPr/>
        </p:nvCxnSpPr>
        <p:spPr bwMode="auto">
          <a:xfrm rot="16200000" flipV="1">
            <a:off x="845839" y="4346307"/>
            <a:ext cx="2360263" cy="805785"/>
          </a:xfrm>
          <a:prstGeom prst="curvedConnector4">
            <a:avLst>
              <a:gd name="adj1" fmla="val 45400"/>
              <a:gd name="adj2" fmla="val 134758"/>
            </a:avLst>
          </a:prstGeom>
          <a:solidFill>
            <a:schemeClr val="accent1"/>
          </a:solidFill>
          <a:ln w="12700" cap="flat" cmpd="sng" algn="ctr">
            <a:solidFill>
              <a:schemeClr val="tx1"/>
            </a:solidFill>
            <a:prstDash val="solid"/>
            <a:round/>
            <a:headEnd type="none" w="sm" len="sm"/>
            <a:tailEnd type="arrow"/>
          </a:ln>
          <a:effectLst/>
        </p:spPr>
      </p:cxnSp>
      <p:cxnSp>
        <p:nvCxnSpPr>
          <p:cNvPr id="50" name="Shape 49"/>
          <p:cNvCxnSpPr>
            <a:endCxn id="22" idx="3"/>
          </p:cNvCxnSpPr>
          <p:nvPr/>
        </p:nvCxnSpPr>
        <p:spPr bwMode="auto">
          <a:xfrm rot="16200000" flipV="1">
            <a:off x="1062960" y="4491992"/>
            <a:ext cx="1997457" cy="877222"/>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47" name="Date Placeholder 46"/>
          <p:cNvSpPr>
            <a:spLocks noGrp="1"/>
          </p:cNvSpPr>
          <p:nvPr>
            <p:ph type="dt" sz="half" idx="10"/>
          </p:nvPr>
        </p:nvSpPr>
        <p:spPr/>
        <p:txBody>
          <a:bodyPr/>
          <a:lstStyle/>
          <a:p>
            <a:fld id="{8BCE7AF4-C5ED-4E11-922B-6E8EB0530AE5}" type="datetime1">
              <a:rPr lang="en-US" smtClean="0"/>
              <a:pPr/>
              <a:t>11/1/2015</a:t>
            </a:fld>
            <a:endParaRPr lang="en-TT"/>
          </a:p>
        </p:txBody>
      </p:sp>
      <p:sp>
        <p:nvSpPr>
          <p:cNvPr id="48" name="Slide Number Placeholder 47"/>
          <p:cNvSpPr>
            <a:spLocks noGrp="1"/>
          </p:cNvSpPr>
          <p:nvPr>
            <p:ph type="sldNum" sz="quarter" idx="12"/>
          </p:nvPr>
        </p:nvSpPr>
        <p:spPr/>
        <p:txBody>
          <a:bodyPr/>
          <a:lstStyle/>
          <a:p>
            <a:fld id="{D7EC33D1-6275-42A3-B59D-15B38540FE87}" type="slidenum">
              <a:rPr lang="en-TT" smtClean="0"/>
              <a:pPr/>
              <a:t>57</a:t>
            </a:fld>
            <a:endParaRPr lang="en-TT"/>
          </a:p>
        </p:txBody>
      </p:sp>
      <p:sp>
        <p:nvSpPr>
          <p:cNvPr id="51" name="Footer Placeholder 50"/>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anim calcmode="lin" valueType="num">
                                      <p:cBhvr additive="base">
                                        <p:cTn id="4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xEl>
                                              <p:pRg st="1" end="1"/>
                                            </p:txEl>
                                          </p:spTgt>
                                        </p:tgtEl>
                                        <p:attrNameLst>
                                          <p:attrName>style.visibility</p:attrName>
                                        </p:attrNameLst>
                                      </p:cBhvr>
                                      <p:to>
                                        <p:strVal val="visible"/>
                                      </p:to>
                                    </p:set>
                                    <p:anim calcmode="lin" valueType="num">
                                      <p:cBhvr additive="base">
                                        <p:cTn id="49"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xEl>
                                              <p:pRg st="0" end="0"/>
                                            </p:txEl>
                                          </p:spTgt>
                                        </p:tgtEl>
                                        <p:attrNameLst>
                                          <p:attrName>style.visibility</p:attrName>
                                        </p:attrNameLst>
                                      </p:cBhvr>
                                      <p:to>
                                        <p:strVal val="visible"/>
                                      </p:to>
                                    </p:set>
                                    <p:anim calcmode="lin" valueType="num">
                                      <p:cBhvr additive="base">
                                        <p:cTn id="5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additive="base">
                                        <p:cTn id="7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1" presetClass="entr" presetSubtype="0" fill="hold" nodeType="clickEffect">
                                  <p:stCondLst>
                                    <p:cond delay="0"/>
                                  </p:stCondLst>
                                  <p:childTnLst>
                                    <p:set>
                                      <p:cBhvr>
                                        <p:cTn id="90" dur="1000">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1" presetClass="entr" presetSubtype="0" fill="hold" nodeType="clickEffect">
                                  <p:stCondLst>
                                    <p:cond delay="0"/>
                                  </p:stCondLst>
                                  <p:childTnLst>
                                    <p:set>
                                      <p:cBhvr>
                                        <p:cTn id="94" dur="1000">
                                          <p:stCondLst>
                                            <p:cond delay="0"/>
                                          </p:stCondLst>
                                        </p:cTn>
                                        <p:tgtEl>
                                          <p:spTgt spid="2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500" fill="hold"/>
                                        <p:tgtEl>
                                          <p:spTgt spid="15"/>
                                        </p:tgtEl>
                                        <p:attrNameLst>
                                          <p:attrName>ppt_x</p:attrName>
                                        </p:attrNameLst>
                                      </p:cBhvr>
                                      <p:tavLst>
                                        <p:tav tm="0">
                                          <p:val>
                                            <p:strVal val="#ppt_x"/>
                                          </p:val>
                                        </p:tav>
                                        <p:tav tm="100000">
                                          <p:val>
                                            <p:strVal val="#ppt_x"/>
                                          </p:val>
                                        </p:tav>
                                      </p:tavLst>
                                    </p:anim>
                                    <p:anim calcmode="lin" valueType="num">
                                      <p:cBhvr additive="base">
                                        <p:cTn id="10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additive="base">
                                        <p:cTn id="105" dur="500" fill="hold"/>
                                        <p:tgtEl>
                                          <p:spTgt spid="16"/>
                                        </p:tgtEl>
                                        <p:attrNameLst>
                                          <p:attrName>ppt_x</p:attrName>
                                        </p:attrNameLst>
                                      </p:cBhvr>
                                      <p:tavLst>
                                        <p:tav tm="0">
                                          <p:val>
                                            <p:strVal val="#ppt_x"/>
                                          </p:val>
                                        </p:tav>
                                        <p:tav tm="100000">
                                          <p:val>
                                            <p:strVal val="#ppt_x"/>
                                          </p:val>
                                        </p:tav>
                                      </p:tavLst>
                                    </p:anim>
                                    <p:anim calcmode="lin" valueType="num">
                                      <p:cBhvr additive="base">
                                        <p:cTn id="10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additive="base">
                                        <p:cTn id="111" dur="500" fill="hold"/>
                                        <p:tgtEl>
                                          <p:spTgt spid="19"/>
                                        </p:tgtEl>
                                        <p:attrNameLst>
                                          <p:attrName>ppt_x</p:attrName>
                                        </p:attrNameLst>
                                      </p:cBhvr>
                                      <p:tavLst>
                                        <p:tav tm="0">
                                          <p:val>
                                            <p:strVal val="#ppt_x"/>
                                          </p:val>
                                        </p:tav>
                                        <p:tav tm="100000">
                                          <p:val>
                                            <p:strVal val="#ppt_x"/>
                                          </p:val>
                                        </p:tav>
                                      </p:tavLst>
                                    </p:anim>
                                    <p:anim calcmode="lin" valueType="num">
                                      <p:cBhvr additive="base">
                                        <p:cTn id="1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anim calcmode="lin" valueType="num">
                                      <p:cBhvr additive="base">
                                        <p:cTn id="117" dur="500" fill="hold"/>
                                        <p:tgtEl>
                                          <p:spTgt spid="20"/>
                                        </p:tgtEl>
                                        <p:attrNameLst>
                                          <p:attrName>ppt_x</p:attrName>
                                        </p:attrNameLst>
                                      </p:cBhvr>
                                      <p:tavLst>
                                        <p:tav tm="0">
                                          <p:val>
                                            <p:strVal val="#ppt_x"/>
                                          </p:val>
                                        </p:tav>
                                        <p:tav tm="100000">
                                          <p:val>
                                            <p:strVal val="#ppt_x"/>
                                          </p:val>
                                        </p:tav>
                                      </p:tavLst>
                                    </p:anim>
                                    <p:anim calcmode="lin" valueType="num">
                                      <p:cBhvr additive="base">
                                        <p:cTn id="1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8"/>
                                        </p:tgtEl>
                                        <p:attrNameLst>
                                          <p:attrName>style.visibility</p:attrName>
                                        </p:attrNameLst>
                                      </p:cBhvr>
                                      <p:to>
                                        <p:strVal val="visible"/>
                                      </p:to>
                                    </p:set>
                                    <p:anim calcmode="lin" valueType="num">
                                      <p:cBhvr additive="base">
                                        <p:cTn id="123" dur="500" fill="hold"/>
                                        <p:tgtEl>
                                          <p:spTgt spid="18"/>
                                        </p:tgtEl>
                                        <p:attrNameLst>
                                          <p:attrName>ppt_x</p:attrName>
                                        </p:attrNameLst>
                                      </p:cBhvr>
                                      <p:tavLst>
                                        <p:tav tm="0">
                                          <p:val>
                                            <p:strVal val="#ppt_x"/>
                                          </p:val>
                                        </p:tav>
                                        <p:tav tm="100000">
                                          <p:val>
                                            <p:strVal val="#ppt_x"/>
                                          </p:val>
                                        </p:tav>
                                      </p:tavLst>
                                    </p:anim>
                                    <p:anim calcmode="lin" valueType="num">
                                      <p:cBhvr additive="base">
                                        <p:cTn id="1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7"/>
                                        </p:tgtEl>
                                        <p:attrNameLst>
                                          <p:attrName>style.visibility</p:attrName>
                                        </p:attrNameLst>
                                      </p:cBhvr>
                                      <p:to>
                                        <p:strVal val="visible"/>
                                      </p:to>
                                    </p:set>
                                    <p:anim calcmode="lin" valueType="num">
                                      <p:cBhvr additive="base">
                                        <p:cTn id="129" dur="500" fill="hold"/>
                                        <p:tgtEl>
                                          <p:spTgt spid="17"/>
                                        </p:tgtEl>
                                        <p:attrNameLst>
                                          <p:attrName>ppt_x</p:attrName>
                                        </p:attrNameLst>
                                      </p:cBhvr>
                                      <p:tavLst>
                                        <p:tav tm="0">
                                          <p:val>
                                            <p:strVal val="#ppt_x"/>
                                          </p:val>
                                        </p:tav>
                                        <p:tav tm="100000">
                                          <p:val>
                                            <p:strVal val="#ppt_x"/>
                                          </p:val>
                                        </p:tav>
                                      </p:tavLst>
                                    </p:anim>
                                    <p:anim calcmode="lin" valueType="num">
                                      <p:cBhvr additive="base">
                                        <p:cTn id="1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1"/>
                                        </p:tgtEl>
                                        <p:attrNameLst>
                                          <p:attrName>style.visibility</p:attrName>
                                        </p:attrNameLst>
                                      </p:cBhvr>
                                      <p:to>
                                        <p:strVal val="visible"/>
                                      </p:to>
                                    </p:set>
                                    <p:anim calcmode="lin" valueType="num">
                                      <p:cBhvr additive="base">
                                        <p:cTn id="141" dur="500" fill="hold"/>
                                        <p:tgtEl>
                                          <p:spTgt spid="21"/>
                                        </p:tgtEl>
                                        <p:attrNameLst>
                                          <p:attrName>ppt_x</p:attrName>
                                        </p:attrNameLst>
                                      </p:cBhvr>
                                      <p:tavLst>
                                        <p:tav tm="0">
                                          <p:val>
                                            <p:strVal val="#ppt_x"/>
                                          </p:val>
                                        </p:tav>
                                        <p:tav tm="100000">
                                          <p:val>
                                            <p:strVal val="#ppt_x"/>
                                          </p:val>
                                        </p:tav>
                                      </p:tavLst>
                                    </p:anim>
                                    <p:anim calcmode="lin" valueType="num">
                                      <p:cBhvr additive="base">
                                        <p:cTn id="1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1" presetClass="entr" presetSubtype="0" fill="hold" nodeType="clickEffect">
                                  <p:stCondLst>
                                    <p:cond delay="0"/>
                                  </p:stCondLst>
                                  <p:childTnLst>
                                    <p:set>
                                      <p:cBhvr>
                                        <p:cTn id="146" dur="1000">
                                          <p:stCondLst>
                                            <p:cond delay="0"/>
                                          </p:stCondLst>
                                        </p:cTn>
                                        <p:tgtEl>
                                          <p:spTgt spid="4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1" presetClass="entr" presetSubtype="0" fill="hold" nodeType="clickEffect">
                                  <p:stCondLst>
                                    <p:cond delay="0"/>
                                  </p:stCondLst>
                                  <p:childTnLst>
                                    <p:set>
                                      <p:cBhvr>
                                        <p:cTn id="150" dur="1000">
                                          <p:stCondLst>
                                            <p:cond delay="0"/>
                                          </p:stCondLst>
                                        </p:cTn>
                                        <p:tgtEl>
                                          <p:spTgt spid="5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1" presetClass="entr" presetSubtype="0" fill="hold" nodeType="clickEffect">
                                  <p:stCondLst>
                                    <p:cond delay="0"/>
                                  </p:stCondLst>
                                  <p:childTnLst>
                                    <p:set>
                                      <p:cBhvr>
                                        <p:cTn id="154" dur="1000">
                                          <p:stCondLst>
                                            <p:cond delay="0"/>
                                          </p:stCondLst>
                                        </p:cTn>
                                        <p:tgtEl>
                                          <p:spTgt spid="39"/>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1" presetClass="entr" presetSubtype="0" fill="hold" nodeType="clickEffect">
                                  <p:stCondLst>
                                    <p:cond delay="0"/>
                                  </p:stCondLst>
                                  <p:childTnLst>
                                    <p:set>
                                      <p:cBhvr>
                                        <p:cTn id="158" dur="1000">
                                          <p:stCondLst>
                                            <p:cond delay="0"/>
                                          </p:stCondLst>
                                        </p:cTn>
                                        <p:tgtEl>
                                          <p:spTgt spid="3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1" presetClass="entr" presetSubtype="0" fill="hold" nodeType="clickEffect">
                                  <p:stCondLst>
                                    <p:cond delay="0"/>
                                  </p:stCondLst>
                                  <p:childTnLst>
                                    <p:set>
                                      <p:cBhvr>
                                        <p:cTn id="162" dur="1000">
                                          <p:stCondLst>
                                            <p:cond delay="0"/>
                                          </p:stCondLst>
                                        </p:cTn>
                                        <p:tgtEl>
                                          <p:spTgt spid="34"/>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1" presetClass="entr" presetSubtype="0" fill="hold" nodeType="clickEffect">
                                  <p:stCondLst>
                                    <p:cond delay="0"/>
                                  </p:stCondLst>
                                  <p:childTnLst>
                                    <p:set>
                                      <p:cBhvr>
                                        <p:cTn id="166" dur="1000">
                                          <p:stCondLst>
                                            <p:cond delay="0"/>
                                          </p:stCondLst>
                                        </p:cTn>
                                        <p:tgtEl>
                                          <p:spTgt spid="3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1" presetClass="entr" presetSubtype="0" fill="hold" nodeType="clickEffect">
                                  <p:stCondLst>
                                    <p:cond delay="0"/>
                                  </p:stCondLst>
                                  <p:childTnLst>
                                    <p:set>
                                      <p:cBhvr>
                                        <p:cTn id="170" dur="1000">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P spid="7" grpId="0" animBg="1"/>
      <p:bldP spid="8"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build="p"/>
      <p:bldP spid="26" grpId="0" build="p"/>
      <p:bldP spid="2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Summary</a:t>
            </a:r>
            <a:endParaRPr lang="en-TT" dirty="0"/>
          </a:p>
        </p:txBody>
      </p:sp>
      <p:graphicFrame>
        <p:nvGraphicFramePr>
          <p:cNvPr id="4" name="Content Placeholder 3"/>
          <p:cNvGraphicFramePr>
            <a:graphicFrameLocks noGrp="1"/>
          </p:cNvGraphicFramePr>
          <p:nvPr>
            <p:ph idx="1"/>
          </p:nvPr>
        </p:nvGraphicFramePr>
        <p:xfrm>
          <a:off x="0" y="1785926"/>
          <a:ext cx="8991600" cy="4233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A02398A1-EFFD-4220-A609-9771E919472B}" type="datetime1">
              <a:rPr lang="en-US" smtClean="0"/>
              <a:pPr/>
              <a:t>11/1/2015</a:t>
            </a:fld>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58</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Relative Atomic MASS and </a:t>
            </a:r>
            <a:r>
              <a:rPr lang="en-TT" dirty="0" err="1" smtClean="0"/>
              <a:t>isotopy</a:t>
            </a:r>
            <a:endParaRPr lang="en-TT" dirty="0"/>
          </a:p>
        </p:txBody>
      </p:sp>
      <p:sp>
        <p:nvSpPr>
          <p:cNvPr id="3" name="Text Placeholder 2"/>
          <p:cNvSpPr>
            <a:spLocks noGrp="1"/>
          </p:cNvSpPr>
          <p:nvPr>
            <p:ph type="body" idx="1"/>
          </p:nvPr>
        </p:nvSpPr>
        <p:spPr/>
        <p:txBody>
          <a:bodyPr/>
          <a:lstStyle/>
          <a:p>
            <a:endParaRPr lang="en-TT"/>
          </a:p>
        </p:txBody>
      </p:sp>
      <p:sp>
        <p:nvSpPr>
          <p:cNvPr id="4" name="Date Placeholder 3"/>
          <p:cNvSpPr>
            <a:spLocks noGrp="1"/>
          </p:cNvSpPr>
          <p:nvPr>
            <p:ph type="dt" sz="half" idx="10"/>
          </p:nvPr>
        </p:nvSpPr>
        <p:spPr/>
        <p:txBody>
          <a:bodyPr/>
          <a:lstStyle/>
          <a:p>
            <a:fld id="{AC5A79F4-2DEF-460A-8C98-39CDC2438A03}"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E474D85C-5907-4A10-9B8A-B2B11FD0CB35}" type="slidenum">
              <a:rPr lang="en-TT" smtClean="0"/>
              <a:pPr/>
              <a:t>59</a:t>
            </a:fld>
            <a:endParaRPr lang="en-TT"/>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TT" dirty="0" smtClean="0"/>
              <a:t>4 Element theory</a:t>
            </a:r>
            <a:endParaRPr lang="en-TT" dirty="0"/>
          </a:p>
        </p:txBody>
      </p:sp>
      <p:sp>
        <p:nvSpPr>
          <p:cNvPr id="6149" name="Rectangle 5"/>
          <p:cNvSpPr>
            <a:spLocks noGrp="1" noChangeArrowheads="1"/>
          </p:cNvSpPr>
          <p:nvPr>
            <p:ph type="body" sz="half" idx="2"/>
          </p:nvPr>
        </p:nvSpPr>
        <p:spPr>
          <a:xfrm>
            <a:off x="457200" y="1785926"/>
            <a:ext cx="3829047" cy="4340237"/>
          </a:xfrm>
        </p:spPr>
        <p:txBody>
          <a:bodyPr/>
          <a:lstStyle/>
          <a:p>
            <a:r>
              <a:rPr lang="en-TT" dirty="0" smtClean="0"/>
              <a:t> </a:t>
            </a:r>
            <a:r>
              <a:rPr lang="en-TT" sz="1800" dirty="0" smtClean="0"/>
              <a:t> </a:t>
            </a:r>
          </a:p>
          <a:p>
            <a:r>
              <a:rPr lang="en-TT" sz="1800" dirty="0" smtClean="0"/>
              <a:t>“</a:t>
            </a:r>
            <a:r>
              <a:rPr lang="en-TT" sz="1800" dirty="0" err="1" smtClean="0"/>
              <a:t>Atomos</a:t>
            </a:r>
            <a:r>
              <a:rPr lang="en-TT" sz="1800" dirty="0" smtClean="0"/>
              <a:t>” was widely laughed at by the other Greek scientists (notably Plato)  at the time. </a:t>
            </a:r>
          </a:p>
          <a:p>
            <a:endParaRPr lang="en-TT" sz="1800" dirty="0"/>
          </a:p>
          <a:p>
            <a:r>
              <a:rPr lang="en-TT" sz="1800" dirty="0" smtClean="0"/>
              <a:t>For the next 200 years, the prevailing theory was the 4 element theory where all substances were made in part by one of the four basic elements - earth, fire, water, air.</a:t>
            </a:r>
          </a:p>
          <a:p>
            <a:r>
              <a:rPr lang="en-TT" dirty="0" smtClean="0"/>
              <a:t> </a:t>
            </a:r>
          </a:p>
          <a:p>
            <a:r>
              <a:rPr lang="en-TT" sz="1200" dirty="0" smtClean="0"/>
              <a:t>Source: </a:t>
            </a:r>
            <a:r>
              <a:rPr lang="en-TT" sz="1200" dirty="0" smtClean="0">
                <a:hlinkClick r:id="rId2"/>
              </a:rPr>
              <a:t>http://en.wikipedia.org/wiki/Classical_element</a:t>
            </a:r>
            <a:endParaRPr lang="en-TT" sz="1200" dirty="0"/>
          </a:p>
        </p:txBody>
      </p:sp>
      <p:pic>
        <p:nvPicPr>
          <p:cNvPr id="28674" name="Picture 2" descr="Four Classical Elements">
            <a:hlinkClick r:id="rId3" tooltip="Four Classical Elements"/>
          </p:cNvPr>
          <p:cNvPicPr>
            <a:picLocks noChangeAspect="1" noChangeArrowheads="1"/>
          </p:cNvPicPr>
          <p:nvPr/>
        </p:nvPicPr>
        <p:blipFill>
          <a:blip r:embed="rId4"/>
          <a:srcRect/>
          <a:stretch>
            <a:fillRect/>
          </a:stretch>
        </p:blipFill>
        <p:spPr bwMode="auto">
          <a:xfrm>
            <a:off x="4357686" y="1857364"/>
            <a:ext cx="4540967" cy="3790959"/>
          </a:xfrm>
          <a:prstGeom prst="rect">
            <a:avLst/>
          </a:prstGeom>
          <a:noFill/>
        </p:spPr>
      </p:pic>
      <p:sp>
        <p:nvSpPr>
          <p:cNvPr id="5" name="Date Placeholder 4"/>
          <p:cNvSpPr>
            <a:spLocks noGrp="1"/>
          </p:cNvSpPr>
          <p:nvPr>
            <p:ph type="dt" sz="half" idx="10"/>
          </p:nvPr>
        </p:nvSpPr>
        <p:spPr/>
        <p:txBody>
          <a:bodyPr/>
          <a:lstStyle/>
          <a:p>
            <a:fld id="{A0553BCE-03DB-4D05-8EF6-7E340E8E2179}" type="datetime1">
              <a:rPr lang="en-US" smtClean="0"/>
              <a:pPr/>
              <a:t>11/1/2015</a:t>
            </a:fld>
            <a:endParaRPr lang="en-TT"/>
          </a:p>
        </p:txBody>
      </p:sp>
      <p:sp>
        <p:nvSpPr>
          <p:cNvPr id="6" name="Slide Number Placeholder 5"/>
          <p:cNvSpPr>
            <a:spLocks noGrp="1"/>
          </p:cNvSpPr>
          <p:nvPr>
            <p:ph type="sldNum" sz="quarter" idx="12"/>
          </p:nvPr>
        </p:nvSpPr>
        <p:spPr/>
        <p:txBody>
          <a:bodyPr/>
          <a:lstStyle/>
          <a:p>
            <a:fld id="{A167BBE7-0A86-4EBA-8E29-70681782EA52}" type="slidenum">
              <a:rPr lang="en-TT" smtClean="0"/>
              <a:pPr/>
              <a:t>6</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checkerboard(across)">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checkerboard(across)">
                                      <p:cBhvr>
                                        <p:cTn id="12" dur="500"/>
                                        <p:tgtEl>
                                          <p:spTgt spid="6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9">
                                            <p:txEl>
                                              <p:pRg st="3" end="3"/>
                                            </p:txEl>
                                          </p:spTgt>
                                        </p:tgtEl>
                                        <p:attrNameLst>
                                          <p:attrName>style.visibility</p:attrName>
                                        </p:attrNameLst>
                                      </p:cBhvr>
                                      <p:to>
                                        <p:strVal val="visible"/>
                                      </p:to>
                                    </p:set>
                                    <p:animEffect transition="in" filter="checkerboard(across)">
                                      <p:cBhvr>
                                        <p:cTn id="17" dur="500"/>
                                        <p:tgtEl>
                                          <p:spTgt spid="614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9">
                                            <p:txEl>
                                              <p:pRg st="4" end="4"/>
                                            </p:txEl>
                                          </p:spTgt>
                                        </p:tgtEl>
                                        <p:attrNameLst>
                                          <p:attrName>style.visibility</p:attrName>
                                        </p:attrNameLst>
                                      </p:cBhvr>
                                      <p:to>
                                        <p:strVal val="visible"/>
                                      </p:to>
                                    </p:set>
                                    <p:animEffect transition="in" filter="checkerboard(across)">
                                      <p:cBhvr>
                                        <p:cTn id="22" dur="500"/>
                                        <p:tgtEl>
                                          <p:spTgt spid="614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149">
                                            <p:txEl>
                                              <p:pRg st="5" end="5"/>
                                            </p:txEl>
                                          </p:spTgt>
                                        </p:tgtEl>
                                        <p:attrNameLst>
                                          <p:attrName>style.visibility</p:attrName>
                                        </p:attrNameLst>
                                      </p:cBhvr>
                                      <p:to>
                                        <p:strVal val="visible"/>
                                      </p:to>
                                    </p:set>
                                    <p:animEffect transition="in" filter="checkerboard(across)">
                                      <p:cBhvr>
                                        <p:cTn id="27" dur="500"/>
                                        <p:tgtEl>
                                          <p:spTgt spid="614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14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28674"/>
                                        </p:tgtEl>
                                        <p:attrNameLst>
                                          <p:attrName>style.visibility</p:attrName>
                                        </p:attrNameLst>
                                      </p:cBhvr>
                                      <p:to>
                                        <p:strVal val="visible"/>
                                      </p:to>
                                    </p:set>
                                    <p:animEffect transition="in" filter="checkerboard(across)">
                                      <p:cBhvr>
                                        <p:cTn id="36"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b="1" dirty="0" smtClean="0"/>
              <a:t>Relative atomic Mass</a:t>
            </a:r>
            <a:endParaRPr lang="en-TT" dirty="0"/>
          </a:p>
        </p:txBody>
      </p:sp>
      <p:sp>
        <p:nvSpPr>
          <p:cNvPr id="9" name="Text Placeholder 8"/>
          <p:cNvSpPr>
            <a:spLocks noGrp="1"/>
          </p:cNvSpPr>
          <p:nvPr>
            <p:ph type="body" idx="1"/>
          </p:nvPr>
        </p:nvSpPr>
        <p:spPr/>
        <p:txBody>
          <a:bodyPr/>
          <a:lstStyle/>
          <a:p>
            <a:r>
              <a:rPr lang="en-TT" dirty="0" smtClean="0"/>
              <a:t>Atomic Mass</a:t>
            </a:r>
            <a:endParaRPr lang="en-TT" dirty="0"/>
          </a:p>
        </p:txBody>
      </p:sp>
      <p:sp>
        <p:nvSpPr>
          <p:cNvPr id="10" name="Content Placeholder 9"/>
          <p:cNvSpPr>
            <a:spLocks noGrp="1"/>
          </p:cNvSpPr>
          <p:nvPr>
            <p:ph sz="half" idx="2"/>
          </p:nvPr>
        </p:nvSpPr>
        <p:spPr/>
        <p:txBody>
          <a:bodyPr/>
          <a:lstStyle/>
          <a:p>
            <a:pPr algn="l">
              <a:buNone/>
            </a:pPr>
            <a:r>
              <a:rPr lang="en-TT" dirty="0" smtClean="0"/>
              <a:t>Symbol =	 A</a:t>
            </a:r>
          </a:p>
          <a:p>
            <a:pPr algn="l">
              <a:buNone/>
            </a:pPr>
            <a:endParaRPr lang="en-TT" dirty="0" smtClean="0"/>
          </a:p>
          <a:p>
            <a:pPr algn="l">
              <a:buNone/>
            </a:pPr>
            <a:r>
              <a:rPr lang="en-TT" dirty="0" smtClean="0"/>
              <a:t>Mass =		Z + n</a:t>
            </a:r>
            <a:endParaRPr lang="en-TT" dirty="0"/>
          </a:p>
        </p:txBody>
      </p:sp>
      <p:sp>
        <p:nvSpPr>
          <p:cNvPr id="11" name="Text Placeholder 10"/>
          <p:cNvSpPr>
            <a:spLocks noGrp="1"/>
          </p:cNvSpPr>
          <p:nvPr>
            <p:ph type="body" sz="quarter" idx="3"/>
          </p:nvPr>
        </p:nvSpPr>
        <p:spPr/>
        <p:txBody>
          <a:bodyPr/>
          <a:lstStyle/>
          <a:p>
            <a:r>
              <a:rPr lang="en-TT" dirty="0" smtClean="0"/>
              <a:t>Relative Atomic  Mass</a:t>
            </a:r>
            <a:endParaRPr lang="en-TT" dirty="0"/>
          </a:p>
        </p:txBody>
      </p:sp>
      <p:sp>
        <p:nvSpPr>
          <p:cNvPr id="12" name="Content Placeholder 11"/>
          <p:cNvSpPr>
            <a:spLocks noGrp="1"/>
          </p:cNvSpPr>
          <p:nvPr>
            <p:ph sz="quarter" idx="4"/>
          </p:nvPr>
        </p:nvSpPr>
        <p:spPr/>
        <p:txBody>
          <a:bodyPr/>
          <a:lstStyle/>
          <a:p>
            <a:pPr algn="l">
              <a:buNone/>
            </a:pPr>
            <a:r>
              <a:rPr lang="en-TT" dirty="0" smtClean="0"/>
              <a:t>Symbol =	 </a:t>
            </a:r>
            <a:r>
              <a:rPr lang="en-TT" dirty="0" err="1" smtClean="0"/>
              <a:t>A</a:t>
            </a:r>
            <a:r>
              <a:rPr lang="en-TT" baseline="-25000" dirty="0" err="1" smtClean="0"/>
              <a:t>r</a:t>
            </a:r>
            <a:endParaRPr lang="en-TT" baseline="-25000" dirty="0" smtClean="0"/>
          </a:p>
          <a:p>
            <a:pPr algn="l">
              <a:buNone/>
            </a:pPr>
            <a:endParaRPr lang="en-TT" dirty="0" smtClean="0"/>
          </a:p>
          <a:p>
            <a:pPr algn="l">
              <a:buNone/>
            </a:pPr>
            <a:r>
              <a:rPr lang="en-TT" dirty="0" smtClean="0"/>
              <a:t>Mass = mass measured relative to the mass of 1/12 the mass of a carbon-12 atom</a:t>
            </a:r>
          </a:p>
          <a:p>
            <a:pPr algn="l">
              <a:buNone/>
            </a:pPr>
            <a:endParaRPr lang="en-TT" dirty="0" smtClean="0"/>
          </a:p>
          <a:p>
            <a:pPr algn="l">
              <a:buNone/>
            </a:pPr>
            <a:r>
              <a:rPr lang="en-TT" dirty="0" smtClean="0"/>
              <a:t>Mass measured in atomic mass units (denoted by μ)</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60</a:t>
            </a:fld>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Relative Atomic Mass</a:t>
            </a:r>
            <a:endParaRPr lang="en-TT" dirty="0"/>
          </a:p>
        </p:txBody>
      </p:sp>
      <p:sp>
        <p:nvSpPr>
          <p:cNvPr id="3" name="Content Placeholder 2"/>
          <p:cNvSpPr>
            <a:spLocks noGrp="1"/>
          </p:cNvSpPr>
          <p:nvPr>
            <p:ph sz="half" idx="1"/>
          </p:nvPr>
        </p:nvSpPr>
        <p:spPr/>
        <p:txBody>
          <a:bodyPr/>
          <a:lstStyle/>
          <a:p>
            <a:pPr>
              <a:buNone/>
            </a:pPr>
            <a:r>
              <a:rPr lang="en-TT" dirty="0" smtClean="0"/>
              <a:t>1 μ = 1/12 mass of a Carbon 12 atom</a:t>
            </a:r>
          </a:p>
          <a:p>
            <a:pPr>
              <a:buNone/>
            </a:pPr>
            <a:endParaRPr lang="en-TT" dirty="0" smtClean="0"/>
          </a:p>
          <a:p>
            <a:pPr>
              <a:buNone/>
            </a:pPr>
            <a:endParaRPr lang="en-TT" dirty="0"/>
          </a:p>
        </p:txBody>
      </p:sp>
      <p:sp>
        <p:nvSpPr>
          <p:cNvPr id="4" name="Content Placeholder 3"/>
          <p:cNvSpPr>
            <a:spLocks noGrp="1"/>
          </p:cNvSpPr>
          <p:nvPr>
            <p:ph sz="half" idx="2"/>
          </p:nvPr>
        </p:nvSpPr>
        <p:spPr/>
        <p:txBody>
          <a:bodyPr/>
          <a:lstStyle/>
          <a:p>
            <a:pPr algn="l">
              <a:buNone/>
            </a:pPr>
            <a:r>
              <a:rPr lang="en-TT" dirty="0" smtClean="0"/>
              <a:t>1 Carbon 12 atom has a mass of </a:t>
            </a:r>
          </a:p>
          <a:p>
            <a:pPr algn="l">
              <a:buNone/>
            </a:pPr>
            <a:r>
              <a:rPr lang="en-TT" sz="2000" dirty="0" smtClean="0"/>
              <a:t>(12 x 1/12 mass of 1 carbon 12 atom)</a:t>
            </a:r>
          </a:p>
          <a:p>
            <a:pPr algn="l">
              <a:buNone/>
            </a:pPr>
            <a:endParaRPr lang="en-TT" dirty="0" smtClean="0"/>
          </a:p>
          <a:p>
            <a:pPr algn="l">
              <a:buNone/>
            </a:pPr>
            <a:r>
              <a:rPr lang="en-TT" dirty="0" smtClean="0"/>
              <a:t>1 Carbon atom has 12 μ</a:t>
            </a:r>
          </a:p>
          <a:p>
            <a:pPr algn="l">
              <a:buNone/>
            </a:pPr>
            <a:endParaRPr lang="en-TT" dirty="0" smtClean="0"/>
          </a:p>
          <a:p>
            <a:pPr algn="l">
              <a:buNone/>
            </a:pPr>
            <a:endParaRPr lang="en-TT" dirty="0"/>
          </a:p>
        </p:txBody>
      </p:sp>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p>
            <a:fld id="{3674ABF1-9395-4A9A-8B66-D4DA65D09C2F}" type="slidenum">
              <a:rPr lang="en-TT" smtClean="0"/>
              <a:pPr/>
              <a:t>61</a:t>
            </a:fld>
            <a:endParaRPr lang="en-TT"/>
          </a:p>
        </p:txBody>
      </p:sp>
      <p:sp>
        <p:nvSpPr>
          <p:cNvPr id="8" name="Oval 7"/>
          <p:cNvSpPr/>
          <p:nvPr/>
        </p:nvSpPr>
        <p:spPr bwMode="auto">
          <a:xfrm>
            <a:off x="5214942" y="3286124"/>
            <a:ext cx="3214710" cy="107157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cxnSp>
        <p:nvCxnSpPr>
          <p:cNvPr id="11" name="Elbow Connector 10"/>
          <p:cNvCxnSpPr/>
          <p:nvPr/>
        </p:nvCxnSpPr>
        <p:spPr bwMode="auto">
          <a:xfrm rot="10800000">
            <a:off x="642910" y="2928934"/>
            <a:ext cx="4857784" cy="1214446"/>
          </a:xfrm>
          <a:prstGeom prst="bent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cxnSp>
        <p:nvCxnSpPr>
          <p:cNvPr id="13" name="Elbow Connector 12"/>
          <p:cNvCxnSpPr/>
          <p:nvPr/>
        </p:nvCxnSpPr>
        <p:spPr bwMode="auto">
          <a:xfrm>
            <a:off x="571472" y="3071810"/>
            <a:ext cx="7286676" cy="1714512"/>
          </a:xfrm>
          <a:prstGeom prst="bent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14" name="Oval 13"/>
          <p:cNvSpPr/>
          <p:nvPr/>
        </p:nvSpPr>
        <p:spPr bwMode="auto">
          <a:xfrm>
            <a:off x="214282" y="2643182"/>
            <a:ext cx="857256" cy="64294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grpId="0" nodeType="clickEffect">
                                  <p:stCondLst>
                                    <p:cond delay="0"/>
                                  </p:stCondLst>
                                  <p:childTnLst>
                                    <p:set>
                                      <p:cBhvr>
                                        <p:cTn id="22" dur="1000">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1000">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1000">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nodeType="clickEffect">
                                  <p:stCondLst>
                                    <p:cond delay="0"/>
                                  </p:stCondLst>
                                  <p:childTnLst>
                                    <p:set>
                                      <p:cBhvr>
                                        <p:cTn id="38" dur="1000">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Why do we need </a:t>
            </a:r>
            <a:r>
              <a:rPr lang="en-TT" dirty="0" err="1" smtClean="0"/>
              <a:t>A</a:t>
            </a:r>
            <a:r>
              <a:rPr lang="en-TT" baseline="-25000" dirty="0" err="1" smtClean="0"/>
              <a:t>r</a:t>
            </a:r>
            <a:r>
              <a:rPr lang="en-TT" dirty="0" smtClean="0"/>
              <a:t>?</a:t>
            </a:r>
            <a:endParaRPr lang="en-TT" dirty="0"/>
          </a:p>
        </p:txBody>
      </p:sp>
      <p:sp>
        <p:nvSpPr>
          <p:cNvPr id="7" name="Content Placeholder 6"/>
          <p:cNvSpPr>
            <a:spLocks noGrp="1"/>
          </p:cNvSpPr>
          <p:nvPr>
            <p:ph sz="half" idx="1"/>
          </p:nvPr>
        </p:nvSpPr>
        <p:spPr/>
        <p:txBody>
          <a:bodyPr/>
          <a:lstStyle/>
          <a:p>
            <a:pPr>
              <a:buNone/>
            </a:pPr>
            <a:r>
              <a:rPr lang="en-TT" dirty="0" smtClean="0"/>
              <a:t>Think of bases.</a:t>
            </a:r>
          </a:p>
          <a:p>
            <a:pPr>
              <a:buNone/>
            </a:pPr>
            <a:endParaRPr lang="en-TT" dirty="0" smtClean="0"/>
          </a:p>
          <a:p>
            <a:pPr>
              <a:buNone/>
            </a:pPr>
            <a:r>
              <a:rPr lang="en-TT" dirty="0" smtClean="0"/>
              <a:t>2 x 2 x 2 = 2</a:t>
            </a:r>
            <a:r>
              <a:rPr lang="en-TT" baseline="30000" dirty="0" smtClean="0"/>
              <a:t>3</a:t>
            </a:r>
          </a:p>
          <a:p>
            <a:pPr>
              <a:buNone/>
            </a:pPr>
            <a:endParaRPr lang="en-TT" dirty="0" smtClean="0"/>
          </a:p>
          <a:p>
            <a:pPr>
              <a:buNone/>
            </a:pPr>
            <a:r>
              <a:rPr lang="en-TT" dirty="0" smtClean="0"/>
              <a:t>2 is the base or reference point</a:t>
            </a:r>
          </a:p>
          <a:p>
            <a:pPr>
              <a:buNone/>
            </a:pPr>
            <a:endParaRPr lang="en-TT" dirty="0"/>
          </a:p>
        </p:txBody>
      </p:sp>
      <p:sp>
        <p:nvSpPr>
          <p:cNvPr id="8" name="Content Placeholder 7"/>
          <p:cNvSpPr>
            <a:spLocks noGrp="1"/>
          </p:cNvSpPr>
          <p:nvPr>
            <p:ph sz="half" idx="2"/>
          </p:nvPr>
        </p:nvSpPr>
        <p:spPr/>
        <p:txBody>
          <a:bodyPr/>
          <a:lstStyle/>
          <a:p>
            <a:pPr>
              <a:buNone/>
            </a:pPr>
            <a:r>
              <a:rPr lang="en-TT" dirty="0" smtClean="0"/>
              <a:t>Similarly for atomic mass, 1/12 the mass of a Carbon atom is the base or reference point.</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62</a:t>
            </a:fld>
            <a:endParaRPr lang="en-T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Why 1/12 the mass of a Carbon atom?</a:t>
            </a:r>
            <a:endParaRPr lang="en-TT" dirty="0"/>
          </a:p>
        </p:txBody>
      </p:sp>
      <p:sp>
        <p:nvSpPr>
          <p:cNvPr id="3" name="Content Placeholder 2"/>
          <p:cNvSpPr>
            <a:spLocks noGrp="1"/>
          </p:cNvSpPr>
          <p:nvPr>
            <p:ph idx="1"/>
          </p:nvPr>
        </p:nvSpPr>
        <p:spPr>
          <a:xfrm>
            <a:off x="357158" y="2000240"/>
            <a:ext cx="8143932" cy="4019560"/>
          </a:xfrm>
        </p:spPr>
        <p:txBody>
          <a:bodyPr/>
          <a:lstStyle/>
          <a:p>
            <a:pPr>
              <a:buNone/>
            </a:pPr>
            <a:r>
              <a:rPr lang="en-TT" sz="2400" dirty="0" err="1" smtClean="0"/>
              <a:t>Avogardro</a:t>
            </a:r>
            <a:r>
              <a:rPr lang="en-TT" sz="2400" dirty="0" smtClean="0"/>
              <a:t> actually measured the mass of a Carbon atom accurately enough to use this as a reference point.</a:t>
            </a:r>
          </a:p>
          <a:p>
            <a:pPr>
              <a:buNone/>
            </a:pPr>
            <a:endParaRPr lang="en-TT" sz="2400" dirty="0" smtClean="0"/>
          </a:p>
          <a:p>
            <a:pPr>
              <a:buNone/>
            </a:pPr>
            <a:r>
              <a:rPr lang="en-TT" sz="2400" dirty="0" smtClean="0"/>
              <a:t>Think of how difficult it must be to weigh atoms – they are so, so tiny!</a:t>
            </a:r>
          </a:p>
          <a:p>
            <a:pPr>
              <a:buNone/>
            </a:pPr>
            <a:endParaRPr lang="en-TT" sz="2400" dirty="0" smtClean="0"/>
          </a:p>
          <a:p>
            <a:pPr>
              <a:buNone/>
            </a:pPr>
            <a:r>
              <a:rPr lang="en-TT" sz="2400" dirty="0" smtClean="0"/>
              <a:t>By using this as a reference point, it makes measurement much easier.</a:t>
            </a:r>
            <a:endParaRPr lang="en-TT" sz="2400"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63</a:t>
            </a:fld>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Isotopes</a:t>
            </a:r>
            <a:endParaRPr lang="en-TT" dirty="0"/>
          </a:p>
        </p:txBody>
      </p:sp>
      <p:sp>
        <p:nvSpPr>
          <p:cNvPr id="3" name="Content Placeholder 2"/>
          <p:cNvSpPr>
            <a:spLocks noGrp="1"/>
          </p:cNvSpPr>
          <p:nvPr>
            <p:ph idx="1"/>
          </p:nvPr>
        </p:nvSpPr>
        <p:spPr>
          <a:xfrm>
            <a:off x="428596" y="1643050"/>
            <a:ext cx="8072494" cy="4233874"/>
          </a:xfrm>
        </p:spPr>
        <p:txBody>
          <a:bodyPr/>
          <a:lstStyle/>
          <a:p>
            <a:pPr algn="l">
              <a:buNone/>
            </a:pPr>
            <a:r>
              <a:rPr lang="en-TT" sz="2300" dirty="0" smtClean="0"/>
              <a:t>Elements may have atoms that have different numbers of neutrons.</a:t>
            </a:r>
          </a:p>
          <a:p>
            <a:pPr algn="l">
              <a:buNone/>
            </a:pPr>
            <a:endParaRPr lang="en-TT" sz="2300" dirty="0" smtClean="0"/>
          </a:p>
          <a:p>
            <a:pPr algn="l">
              <a:buNone/>
            </a:pPr>
            <a:r>
              <a:rPr lang="en-TT" sz="2300" dirty="0" smtClean="0"/>
              <a:t>Chemically, they are the same - they have the same number of electrons and protons. </a:t>
            </a:r>
          </a:p>
          <a:p>
            <a:pPr algn="l">
              <a:buNone/>
            </a:pPr>
            <a:endParaRPr lang="en-TT" sz="2300" dirty="0" smtClean="0"/>
          </a:p>
          <a:p>
            <a:pPr algn="l">
              <a:buNone/>
            </a:pPr>
            <a:r>
              <a:rPr lang="en-TT" sz="2300" dirty="0" smtClean="0"/>
              <a:t>But because neutrons influence atomic mass, if atoms have different numbers of neutrons, then they will have different atomic masses.</a:t>
            </a:r>
          </a:p>
          <a:p>
            <a:pPr algn="l">
              <a:buNone/>
            </a:pPr>
            <a:r>
              <a:rPr lang="en-TT" sz="2300" dirty="0" smtClean="0"/>
              <a:t> </a:t>
            </a:r>
          </a:p>
          <a:p>
            <a:pPr algn="l">
              <a:buNone/>
            </a:pPr>
            <a:r>
              <a:rPr lang="en-TT" sz="2300" dirty="0" smtClean="0"/>
              <a:t>These atoms are known as </a:t>
            </a:r>
            <a:r>
              <a:rPr lang="en-TT" sz="2300" b="1" dirty="0" smtClean="0"/>
              <a:t>isotopes</a:t>
            </a:r>
            <a:r>
              <a:rPr lang="en-TT" sz="2300" dirty="0" smtClean="0"/>
              <a:t>. </a:t>
            </a:r>
          </a:p>
          <a:p>
            <a:pPr algn="l">
              <a:buNone/>
            </a:pPr>
            <a:endParaRPr lang="en-TT" sz="2300"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64</a:t>
            </a:fld>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Notation for Isotopes</a:t>
            </a:r>
            <a:endParaRPr lang="en-TT" dirty="0"/>
          </a:p>
        </p:txBody>
      </p:sp>
      <p:sp>
        <p:nvSpPr>
          <p:cNvPr id="3" name="Content Placeholder 2"/>
          <p:cNvSpPr>
            <a:spLocks noGrp="1"/>
          </p:cNvSpPr>
          <p:nvPr>
            <p:ph idx="1"/>
          </p:nvPr>
        </p:nvSpPr>
        <p:spPr>
          <a:xfrm>
            <a:off x="428596" y="1643050"/>
            <a:ext cx="8072494" cy="4233874"/>
          </a:xfrm>
        </p:spPr>
        <p:txBody>
          <a:bodyPr/>
          <a:lstStyle/>
          <a:p>
            <a:pPr algn="l">
              <a:buNone/>
            </a:pPr>
            <a:r>
              <a:rPr lang="en-TT" sz="2400" dirty="0" smtClean="0"/>
              <a:t> You may be surprised to know that isotopes are fairly common in nature. </a:t>
            </a:r>
          </a:p>
          <a:p>
            <a:pPr algn="l">
              <a:buNone/>
            </a:pPr>
            <a:endParaRPr lang="en-TT" sz="2400" dirty="0" smtClean="0"/>
          </a:p>
          <a:p>
            <a:pPr algn="l">
              <a:buNone/>
            </a:pPr>
            <a:r>
              <a:rPr lang="en-TT" sz="2400" dirty="0" smtClean="0"/>
              <a:t>So for a given element such as carbon (symbol C), there are 2 stable isotopes C-12 and C-13. </a:t>
            </a:r>
          </a:p>
          <a:p>
            <a:pPr algn="l">
              <a:buNone/>
            </a:pPr>
            <a:endParaRPr lang="en-TT" sz="2400" dirty="0" smtClean="0"/>
          </a:p>
          <a:p>
            <a:pPr algn="l">
              <a:buNone/>
            </a:pPr>
            <a:r>
              <a:rPr lang="en-TT" sz="2400" dirty="0" smtClean="0"/>
              <a:t>This notation (element symbol - mass number) tells us that these have different numbers of neutrons.</a:t>
            </a:r>
          </a:p>
          <a:p>
            <a:pPr algn="l">
              <a:buNone/>
            </a:pPr>
            <a:endParaRPr lang="en-TT" sz="2400" dirty="0" smtClean="0"/>
          </a:p>
          <a:p>
            <a:pPr algn="l">
              <a:buNone/>
            </a:pPr>
            <a:endParaRPr lang="en-TT" sz="2400"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65</a:t>
            </a:fld>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Calculating </a:t>
            </a:r>
            <a:r>
              <a:rPr lang="en-TT" dirty="0" err="1" smtClean="0"/>
              <a:t>A</a:t>
            </a:r>
            <a:r>
              <a:rPr lang="en-TT" baseline="-25000" dirty="0" err="1" smtClean="0"/>
              <a:t>r</a:t>
            </a:r>
            <a:r>
              <a:rPr lang="en-TT" dirty="0" smtClean="0"/>
              <a:t> of Carbon</a:t>
            </a:r>
            <a:endParaRPr lang="en-TT" dirty="0"/>
          </a:p>
        </p:txBody>
      </p:sp>
      <p:graphicFrame>
        <p:nvGraphicFramePr>
          <p:cNvPr id="8" name="Content Placeholder 7"/>
          <p:cNvGraphicFramePr>
            <a:graphicFrameLocks noGrp="1"/>
          </p:cNvGraphicFramePr>
          <p:nvPr>
            <p:ph idx="1"/>
          </p:nvPr>
        </p:nvGraphicFramePr>
        <p:xfrm>
          <a:off x="214282" y="2071678"/>
          <a:ext cx="8634441" cy="4572000"/>
        </p:xfrm>
        <a:graphic>
          <a:graphicData uri="http://schemas.openxmlformats.org/drawingml/2006/table">
            <a:tbl>
              <a:tblPr firstRow="1" bandRow="1">
                <a:tableStyleId>{5C22544A-7EE6-4342-B048-85BDC9FD1C3A}</a:tableStyleId>
              </a:tblPr>
              <a:tblGrid>
                <a:gridCol w="2878147"/>
                <a:gridCol w="2878147"/>
                <a:gridCol w="2878147"/>
              </a:tblGrid>
              <a:tr h="357190">
                <a:tc>
                  <a:txBody>
                    <a:bodyPr/>
                    <a:lstStyle/>
                    <a:p>
                      <a:r>
                        <a:rPr lang="en-TT" dirty="0" smtClean="0"/>
                        <a:t>Isotope</a:t>
                      </a:r>
                      <a:endParaRPr lang="en-TT" dirty="0"/>
                    </a:p>
                  </a:txBody>
                  <a:tcPr/>
                </a:tc>
                <a:tc>
                  <a:txBody>
                    <a:bodyPr/>
                    <a:lstStyle/>
                    <a:p>
                      <a:r>
                        <a:rPr lang="en-TT" dirty="0" smtClean="0"/>
                        <a:t>C-12</a:t>
                      </a:r>
                      <a:endParaRPr lang="en-T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dirty="0" smtClean="0"/>
                        <a:t> C-13</a:t>
                      </a:r>
                      <a:endParaRPr lang="en-TT" dirty="0"/>
                    </a:p>
                  </a:txBody>
                  <a:tcPr/>
                </a:tc>
              </a:tr>
              <a:tr h="629313">
                <a:tc>
                  <a:txBody>
                    <a:bodyPr/>
                    <a:lstStyle/>
                    <a:p>
                      <a:r>
                        <a:rPr lang="en-TT" dirty="0" smtClean="0"/>
                        <a:t>Relative abundance of the atoms in nature</a:t>
                      </a:r>
                      <a:endParaRPr lang="en-TT" dirty="0"/>
                    </a:p>
                  </a:txBody>
                  <a:tcPr/>
                </a:tc>
                <a:tc>
                  <a:txBody>
                    <a:bodyPr/>
                    <a:lstStyle/>
                    <a:p>
                      <a:r>
                        <a:rPr lang="en-TT" dirty="0" smtClean="0"/>
                        <a:t>98.93%</a:t>
                      </a:r>
                      <a:endParaRPr lang="en-TT" dirty="0"/>
                    </a:p>
                  </a:txBody>
                  <a:tcPr/>
                </a:tc>
                <a:tc>
                  <a:txBody>
                    <a:bodyPr/>
                    <a:lstStyle/>
                    <a:p>
                      <a:r>
                        <a:rPr lang="en-TT" dirty="0" smtClean="0"/>
                        <a:t>1.07%</a:t>
                      </a:r>
                      <a:endParaRPr lang="en-TT" dirty="0"/>
                    </a:p>
                  </a:txBody>
                  <a:tcPr/>
                </a:tc>
              </a:tr>
              <a:tr h="364602">
                <a:tc>
                  <a:txBody>
                    <a:bodyPr/>
                    <a:lstStyle/>
                    <a:p>
                      <a:r>
                        <a:rPr lang="en-TT" dirty="0" smtClean="0"/>
                        <a:t>Therefore</a:t>
                      </a:r>
                      <a:endParaRPr lang="en-TT" dirty="0"/>
                    </a:p>
                  </a:txBody>
                  <a:tcPr/>
                </a:tc>
                <a:tc>
                  <a:txBody>
                    <a:bodyPr/>
                    <a:lstStyle/>
                    <a:p>
                      <a:r>
                        <a:rPr lang="en-TT" dirty="0" smtClean="0"/>
                        <a:t>98.93% of these atoms would be C-12 </a:t>
                      </a:r>
                      <a:endParaRPr lang="en-TT" dirty="0"/>
                    </a:p>
                  </a:txBody>
                  <a:tcPr/>
                </a:tc>
                <a:tc>
                  <a:txBody>
                    <a:bodyPr/>
                    <a:lstStyle/>
                    <a:p>
                      <a:r>
                        <a:rPr lang="en-TT" dirty="0" smtClean="0"/>
                        <a:t>1.07% would be 1.07%.</a:t>
                      </a:r>
                      <a:endParaRPr lang="en-TT" dirty="0"/>
                    </a:p>
                  </a:txBody>
                  <a:tcPr/>
                </a:tc>
              </a:tr>
              <a:tr h="364602">
                <a:tc>
                  <a:txBody>
                    <a:bodyPr/>
                    <a:lstStyle/>
                    <a:p>
                      <a:r>
                        <a:rPr lang="en-TT" dirty="0" smtClean="0"/>
                        <a:t>No. Of atoms in sample</a:t>
                      </a:r>
                      <a:endParaRPr lang="en-TT" dirty="0"/>
                    </a:p>
                  </a:txBody>
                  <a:tcPr/>
                </a:tc>
                <a:tc>
                  <a:txBody>
                    <a:bodyPr/>
                    <a:lstStyle/>
                    <a:p>
                      <a:r>
                        <a:rPr lang="en-TT" dirty="0" smtClean="0"/>
                        <a:t>9893 </a:t>
                      </a:r>
                      <a:endParaRPr lang="en-TT" dirty="0"/>
                    </a:p>
                  </a:txBody>
                  <a:tcPr/>
                </a:tc>
                <a:tc>
                  <a:txBody>
                    <a:bodyPr/>
                    <a:lstStyle/>
                    <a:p>
                      <a:r>
                        <a:rPr lang="en-TT" dirty="0" smtClean="0"/>
                        <a:t>107</a:t>
                      </a:r>
                      <a:endParaRPr lang="en-TT" dirty="0"/>
                    </a:p>
                  </a:txBody>
                  <a:tcPr/>
                </a:tc>
              </a:tr>
              <a:tr h="364602">
                <a:tc>
                  <a:txBody>
                    <a:bodyPr/>
                    <a:lstStyle/>
                    <a:p>
                      <a:r>
                        <a:rPr lang="en-TT" dirty="0" smtClean="0"/>
                        <a:t>Atomic Mass</a:t>
                      </a:r>
                      <a:r>
                        <a:rPr lang="en-TT" baseline="0" dirty="0" smtClean="0"/>
                        <a:t> per isotope</a:t>
                      </a:r>
                      <a:endParaRPr lang="en-TT" dirty="0"/>
                    </a:p>
                  </a:txBody>
                  <a:tcPr/>
                </a:tc>
                <a:tc>
                  <a:txBody>
                    <a:bodyPr/>
                    <a:lstStyle/>
                    <a:p>
                      <a:r>
                        <a:rPr lang="en-TT" dirty="0" smtClean="0"/>
                        <a:t>Since one C-12 atom has a mass of 12 μ</a:t>
                      </a:r>
                      <a:endParaRPr lang="en-TT" dirty="0"/>
                    </a:p>
                  </a:txBody>
                  <a:tcPr/>
                </a:tc>
                <a:tc>
                  <a:txBody>
                    <a:bodyPr/>
                    <a:lstStyle/>
                    <a:p>
                      <a:r>
                        <a:rPr lang="en-TT" dirty="0" smtClean="0"/>
                        <a:t>Since one C-13 atom has a mass of 13 μ, </a:t>
                      </a:r>
                      <a:endParaRPr lang="en-TT" dirty="0"/>
                    </a:p>
                  </a:txBody>
                  <a:tcPr/>
                </a:tc>
              </a:tr>
              <a:tr h="364602">
                <a:tc>
                  <a:txBody>
                    <a:bodyPr/>
                    <a:lstStyle/>
                    <a:p>
                      <a:r>
                        <a:rPr lang="en-TT" dirty="0" smtClean="0"/>
                        <a:t>Total mass of isotopes in sample</a:t>
                      </a:r>
                      <a:endParaRPr lang="en-T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dirty="0" smtClean="0"/>
                        <a:t>9893 atoms would have a mass of 118,716 (9893 x12) μ.</a:t>
                      </a:r>
                      <a:endParaRPr lang="en-T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dirty="0" smtClean="0"/>
                        <a:t>107 atoms would have a mass of 1391 (107x13) μ </a:t>
                      </a:r>
                    </a:p>
                    <a:p>
                      <a:endParaRPr lang="en-TT" dirty="0"/>
                    </a:p>
                  </a:txBody>
                  <a:tcPr/>
                </a:tc>
              </a:tr>
              <a:tr h="364602">
                <a:tc>
                  <a:txBody>
                    <a:bodyPr/>
                    <a:lstStyle/>
                    <a:p>
                      <a:r>
                        <a:rPr lang="en-TT" dirty="0" smtClean="0"/>
                        <a:t>Total mass of the sample </a:t>
                      </a:r>
                      <a:endParaRPr lang="en-TT" dirty="0"/>
                    </a:p>
                  </a:txBody>
                  <a:tcPr/>
                </a:tc>
                <a:tc gridSpan="2">
                  <a:txBody>
                    <a:bodyPr/>
                    <a:lstStyle/>
                    <a:p>
                      <a:pPr algn="ctr"/>
                      <a:r>
                        <a:rPr lang="en-TT" dirty="0" smtClean="0"/>
                        <a:t>120,107 (118,716 + 1391)μ</a:t>
                      </a:r>
                      <a:endParaRPr lang="en-TT" dirty="0"/>
                    </a:p>
                  </a:txBody>
                  <a:tcPr anchor="ctr"/>
                </a:tc>
                <a:tc hMerge="1">
                  <a:txBody>
                    <a:bodyPr/>
                    <a:lstStyle/>
                    <a:p>
                      <a:endParaRPr lang="en-TT" dirty="0"/>
                    </a:p>
                  </a:txBody>
                  <a:tcPr/>
                </a:tc>
              </a:tr>
              <a:tr h="364602">
                <a:tc>
                  <a:txBody>
                    <a:bodyPr/>
                    <a:lstStyle/>
                    <a:p>
                      <a:r>
                        <a:rPr lang="en-TT" dirty="0" smtClean="0"/>
                        <a:t>Average mass of a carbon atom </a:t>
                      </a:r>
                      <a:endParaRPr lang="en-TT" dirty="0"/>
                    </a:p>
                  </a:txBody>
                  <a:tcPr/>
                </a:tc>
                <a:tc gridSpan="2">
                  <a:txBody>
                    <a:bodyPr/>
                    <a:lstStyle/>
                    <a:p>
                      <a:r>
                        <a:rPr lang="en-TT" dirty="0" smtClean="0"/>
                        <a:t>12.01 (120,107÷10,000)μ</a:t>
                      </a:r>
                      <a:endParaRPr lang="en-TT" dirty="0"/>
                    </a:p>
                  </a:txBody>
                  <a:tcPr/>
                </a:tc>
                <a:tc hMerge="1">
                  <a:txBody>
                    <a:bodyPr/>
                    <a:lstStyle/>
                    <a:p>
                      <a:endParaRPr lang="en-TT" dirty="0"/>
                    </a:p>
                  </a:txBody>
                  <a:tcPr/>
                </a:tc>
              </a:tr>
            </a:tbl>
          </a:graphicData>
        </a:graphic>
      </p:graphicFrame>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a:xfrm>
            <a:off x="11144296" y="5786454"/>
            <a:ext cx="2895600" cy="457200"/>
          </a:xfrm>
        </p:spPr>
        <p:txBody>
          <a:bodyPr/>
          <a:lstStyle/>
          <a:p>
            <a:r>
              <a:rPr lang="en-TT" dirty="0" smtClean="0"/>
              <a:t>Atoms and The Periodic Table Prepared by JGL</a:t>
            </a:r>
            <a:endParaRPr lang="en-TT" dirty="0"/>
          </a:p>
        </p:txBody>
      </p:sp>
      <p:sp>
        <p:nvSpPr>
          <p:cNvPr id="7" name="Slide Number Placeholder 6"/>
          <p:cNvSpPr>
            <a:spLocks noGrp="1"/>
          </p:cNvSpPr>
          <p:nvPr>
            <p:ph type="sldNum" sz="quarter" idx="12"/>
          </p:nvPr>
        </p:nvSpPr>
        <p:spPr/>
        <p:txBody>
          <a:bodyPr/>
          <a:lstStyle/>
          <a:p>
            <a:fld id="{3674ABF1-9395-4A9A-8B66-D4DA65D09C2F}" type="slidenum">
              <a:rPr lang="en-TT" smtClean="0"/>
              <a:pPr/>
              <a:t>66</a:t>
            </a:fld>
            <a:endParaRPr lang="en-TT"/>
          </a:p>
        </p:txBody>
      </p:sp>
      <p:sp>
        <p:nvSpPr>
          <p:cNvPr id="9" name="TextBox 8"/>
          <p:cNvSpPr txBox="1"/>
          <p:nvPr/>
        </p:nvSpPr>
        <p:spPr>
          <a:xfrm>
            <a:off x="928630" y="1643050"/>
            <a:ext cx="8215370" cy="369332"/>
          </a:xfrm>
          <a:prstGeom prst="rect">
            <a:avLst/>
          </a:prstGeom>
          <a:noFill/>
        </p:spPr>
        <p:txBody>
          <a:bodyPr wrap="square" rtlCol="0">
            <a:spAutoFit/>
          </a:bodyPr>
          <a:lstStyle/>
          <a:p>
            <a:r>
              <a:rPr lang="en-TT" dirty="0" smtClean="0"/>
              <a:t> Assuming a sample size of 10,000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42"/>
            <a:ext cx="9144000" cy="1252558"/>
          </a:xfrm>
        </p:spPr>
        <p:txBody>
          <a:bodyPr/>
          <a:lstStyle/>
          <a:p>
            <a:r>
              <a:rPr lang="en-TT" dirty="0" smtClean="0"/>
              <a:t>Calculating </a:t>
            </a:r>
            <a:r>
              <a:rPr lang="en-TT" dirty="0" err="1" smtClean="0"/>
              <a:t>A</a:t>
            </a:r>
            <a:r>
              <a:rPr lang="en-TT" baseline="-25000" dirty="0" err="1" smtClean="0"/>
              <a:t>r</a:t>
            </a:r>
            <a:r>
              <a:rPr lang="en-TT" dirty="0" smtClean="0"/>
              <a:t> of Carbon</a:t>
            </a:r>
            <a:br>
              <a:rPr lang="en-TT" dirty="0" smtClean="0"/>
            </a:br>
            <a:r>
              <a:rPr lang="en-TT" dirty="0" smtClean="0"/>
              <a:t>(in Table form)</a:t>
            </a:r>
            <a:endParaRPr lang="en-TT" dirty="0"/>
          </a:p>
        </p:txBody>
      </p:sp>
      <p:graphicFrame>
        <p:nvGraphicFramePr>
          <p:cNvPr id="8" name="Content Placeholder 7"/>
          <p:cNvGraphicFramePr>
            <a:graphicFrameLocks noGrp="1"/>
          </p:cNvGraphicFramePr>
          <p:nvPr>
            <p:ph idx="1"/>
          </p:nvPr>
        </p:nvGraphicFramePr>
        <p:xfrm>
          <a:off x="642910" y="2071678"/>
          <a:ext cx="8205813" cy="3921153"/>
        </p:xfrm>
        <a:graphic>
          <a:graphicData uri="http://schemas.openxmlformats.org/drawingml/2006/table">
            <a:tbl>
              <a:tblPr firstRow="1" bandRow="1">
                <a:tableStyleId>{5C22544A-7EE6-4342-B048-85BDC9FD1C3A}</a:tableStyleId>
              </a:tblPr>
              <a:tblGrid>
                <a:gridCol w="4752419"/>
                <a:gridCol w="1629401"/>
                <a:gridCol w="1823993"/>
              </a:tblGrid>
              <a:tr h="357190">
                <a:tc>
                  <a:txBody>
                    <a:bodyPr/>
                    <a:lstStyle/>
                    <a:p>
                      <a:r>
                        <a:rPr lang="en-TT" dirty="0" smtClean="0"/>
                        <a:t>Isotope</a:t>
                      </a:r>
                      <a:endParaRPr lang="en-TT" dirty="0"/>
                    </a:p>
                  </a:txBody>
                  <a:tcPr/>
                </a:tc>
                <a:tc>
                  <a:txBody>
                    <a:bodyPr/>
                    <a:lstStyle/>
                    <a:p>
                      <a:r>
                        <a:rPr lang="en-TT" dirty="0" smtClean="0"/>
                        <a:t>C-12</a:t>
                      </a:r>
                      <a:endParaRPr lang="en-T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dirty="0" smtClean="0"/>
                        <a:t> C-13</a:t>
                      </a:r>
                      <a:endParaRPr lang="en-TT" dirty="0"/>
                    </a:p>
                  </a:txBody>
                  <a:tcPr/>
                </a:tc>
              </a:tr>
              <a:tr h="629313">
                <a:tc>
                  <a:txBody>
                    <a:bodyPr/>
                    <a:lstStyle/>
                    <a:p>
                      <a:r>
                        <a:rPr lang="en-TT" dirty="0" smtClean="0"/>
                        <a:t>% relative abundance</a:t>
                      </a:r>
                      <a:endParaRPr lang="en-TT" dirty="0"/>
                    </a:p>
                  </a:txBody>
                  <a:tcPr/>
                </a:tc>
                <a:tc>
                  <a:txBody>
                    <a:bodyPr/>
                    <a:lstStyle/>
                    <a:p>
                      <a:r>
                        <a:rPr lang="en-TT" dirty="0" smtClean="0"/>
                        <a:t>98.93</a:t>
                      </a:r>
                      <a:endParaRPr lang="en-TT" dirty="0"/>
                    </a:p>
                  </a:txBody>
                  <a:tcPr/>
                </a:tc>
                <a:tc>
                  <a:txBody>
                    <a:bodyPr/>
                    <a:lstStyle/>
                    <a:p>
                      <a:r>
                        <a:rPr lang="en-TT" dirty="0" smtClean="0"/>
                        <a:t>1.07</a:t>
                      </a:r>
                      <a:endParaRPr lang="en-TT" dirty="0"/>
                    </a:p>
                  </a:txBody>
                  <a:tcPr/>
                </a:tc>
              </a:tr>
              <a:tr h="364602">
                <a:tc>
                  <a:txBody>
                    <a:bodyPr/>
                    <a:lstStyle/>
                    <a:p>
                      <a:r>
                        <a:rPr lang="en-TT" dirty="0" smtClean="0"/>
                        <a:t>No. of atoms in 10,000 atom sample</a:t>
                      </a:r>
                    </a:p>
                    <a:p>
                      <a:r>
                        <a:rPr lang="en-TT" dirty="0" smtClean="0"/>
                        <a:t>(=% x total no. of atoms) </a:t>
                      </a:r>
                      <a:endParaRPr lang="en-TT" dirty="0"/>
                    </a:p>
                  </a:txBody>
                  <a:tcPr/>
                </a:tc>
                <a:tc>
                  <a:txBody>
                    <a:bodyPr/>
                    <a:lstStyle/>
                    <a:p>
                      <a:r>
                        <a:rPr lang="en-TT" dirty="0" smtClean="0"/>
                        <a:t>9893 </a:t>
                      </a:r>
                      <a:endParaRPr lang="en-TT" dirty="0"/>
                    </a:p>
                  </a:txBody>
                  <a:tcPr/>
                </a:tc>
                <a:tc>
                  <a:txBody>
                    <a:bodyPr/>
                    <a:lstStyle/>
                    <a:p>
                      <a:r>
                        <a:rPr lang="en-TT" dirty="0" smtClean="0"/>
                        <a:t>107</a:t>
                      </a:r>
                      <a:endParaRPr lang="en-TT" dirty="0"/>
                    </a:p>
                  </a:txBody>
                  <a:tcPr/>
                </a:tc>
              </a:tr>
              <a:tr h="364602">
                <a:tc>
                  <a:txBody>
                    <a:bodyPr/>
                    <a:lstStyle/>
                    <a:p>
                      <a:r>
                        <a:rPr lang="en-TT" dirty="0" smtClean="0"/>
                        <a:t>Atomic Mass</a:t>
                      </a:r>
                      <a:r>
                        <a:rPr lang="en-TT" baseline="0" dirty="0" smtClean="0"/>
                        <a:t> per isotope</a:t>
                      </a:r>
                      <a:endParaRPr lang="en-TT" dirty="0"/>
                    </a:p>
                  </a:txBody>
                  <a:tcPr/>
                </a:tc>
                <a:tc>
                  <a:txBody>
                    <a:bodyPr/>
                    <a:lstStyle/>
                    <a:p>
                      <a:r>
                        <a:rPr lang="en-TT" dirty="0" smtClean="0"/>
                        <a:t>12 μ</a:t>
                      </a:r>
                      <a:endParaRPr lang="en-TT" dirty="0"/>
                    </a:p>
                  </a:txBody>
                  <a:tcPr/>
                </a:tc>
                <a:tc>
                  <a:txBody>
                    <a:bodyPr/>
                    <a:lstStyle/>
                    <a:p>
                      <a:r>
                        <a:rPr lang="en-TT" dirty="0" smtClean="0"/>
                        <a:t>13 μ, </a:t>
                      </a:r>
                      <a:endParaRPr lang="en-TT" dirty="0"/>
                    </a:p>
                  </a:txBody>
                  <a:tcPr/>
                </a:tc>
              </a:tr>
              <a:tr h="364602">
                <a:tc>
                  <a:txBody>
                    <a:bodyPr/>
                    <a:lstStyle/>
                    <a:p>
                      <a:r>
                        <a:rPr lang="en-TT" dirty="0" smtClean="0"/>
                        <a:t>Mass of atoms per isotope</a:t>
                      </a:r>
                    </a:p>
                    <a:p>
                      <a:r>
                        <a:rPr lang="en-TT" dirty="0" smtClean="0"/>
                        <a:t>(= No. of atoms x mass number) </a:t>
                      </a:r>
                      <a:endParaRPr lang="en-T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dirty="0" smtClean="0"/>
                        <a:t>118,716 μ.</a:t>
                      </a:r>
                      <a:endParaRPr lang="en-T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dirty="0" smtClean="0"/>
                        <a:t>1391 μ </a:t>
                      </a:r>
                    </a:p>
                    <a:p>
                      <a:endParaRPr lang="en-TT" dirty="0"/>
                    </a:p>
                  </a:txBody>
                  <a:tcPr/>
                </a:tc>
              </a:tr>
              <a:tr h="364602">
                <a:tc>
                  <a:txBody>
                    <a:bodyPr/>
                    <a:lstStyle/>
                    <a:p>
                      <a:r>
                        <a:rPr lang="en-TT" dirty="0" smtClean="0"/>
                        <a:t>Total Mass of sample</a:t>
                      </a:r>
                    </a:p>
                    <a:p>
                      <a:r>
                        <a:rPr lang="en-TT" dirty="0" smtClean="0"/>
                        <a:t>(= sum of masses of isotopes)  </a:t>
                      </a:r>
                      <a:endParaRPr lang="en-TT" dirty="0"/>
                    </a:p>
                  </a:txBody>
                  <a:tcPr/>
                </a:tc>
                <a:tc gridSpan="2">
                  <a:txBody>
                    <a:bodyPr/>
                    <a:lstStyle/>
                    <a:p>
                      <a:pPr algn="ctr"/>
                      <a:r>
                        <a:rPr lang="en-TT" dirty="0" smtClean="0"/>
                        <a:t>120,107 μ</a:t>
                      </a:r>
                      <a:endParaRPr lang="en-TT" dirty="0"/>
                    </a:p>
                  </a:txBody>
                  <a:tcPr anchor="ctr"/>
                </a:tc>
                <a:tc hMerge="1">
                  <a:txBody>
                    <a:bodyPr/>
                    <a:lstStyle/>
                    <a:p>
                      <a:endParaRPr lang="en-TT" dirty="0"/>
                    </a:p>
                  </a:txBody>
                  <a:tcPr/>
                </a:tc>
              </a:tr>
              <a:tr h="364602">
                <a:tc>
                  <a:txBody>
                    <a:bodyPr/>
                    <a:lstStyle/>
                    <a:p>
                      <a:r>
                        <a:rPr lang="en-TT" dirty="0" smtClean="0"/>
                        <a:t>Average mass of 1 atom</a:t>
                      </a:r>
                    </a:p>
                    <a:p>
                      <a:r>
                        <a:rPr lang="en-TT" dirty="0" smtClean="0"/>
                        <a:t>(= total mass ÷ no. of atoms in sample) </a:t>
                      </a:r>
                      <a:endParaRPr lang="en-TT" dirty="0"/>
                    </a:p>
                  </a:txBody>
                  <a:tcPr/>
                </a:tc>
                <a:tc gridSpan="2">
                  <a:txBody>
                    <a:bodyPr/>
                    <a:lstStyle/>
                    <a:p>
                      <a:r>
                        <a:rPr lang="en-TT" dirty="0" smtClean="0"/>
                        <a:t>12.01 μ</a:t>
                      </a:r>
                      <a:endParaRPr lang="en-TT" dirty="0"/>
                    </a:p>
                  </a:txBody>
                  <a:tcPr/>
                </a:tc>
                <a:tc hMerge="1">
                  <a:txBody>
                    <a:bodyPr/>
                    <a:lstStyle/>
                    <a:p>
                      <a:endParaRPr lang="en-TT" dirty="0"/>
                    </a:p>
                  </a:txBody>
                  <a:tcPr/>
                </a:tc>
              </a:tr>
            </a:tbl>
          </a:graphicData>
        </a:graphic>
      </p:graphicFrame>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a:xfrm>
            <a:off x="11144296" y="5786454"/>
            <a:ext cx="2895600" cy="457200"/>
          </a:xfrm>
        </p:spPr>
        <p:txBody>
          <a:bodyPr/>
          <a:lstStyle/>
          <a:p>
            <a:r>
              <a:rPr lang="en-TT" dirty="0" smtClean="0"/>
              <a:t>Atoms and The Periodic Table Prepared by JGL</a:t>
            </a:r>
            <a:endParaRPr lang="en-TT" dirty="0"/>
          </a:p>
        </p:txBody>
      </p:sp>
      <p:sp>
        <p:nvSpPr>
          <p:cNvPr id="7" name="Slide Number Placeholder 6"/>
          <p:cNvSpPr>
            <a:spLocks noGrp="1"/>
          </p:cNvSpPr>
          <p:nvPr>
            <p:ph type="sldNum" sz="quarter" idx="12"/>
          </p:nvPr>
        </p:nvSpPr>
        <p:spPr/>
        <p:txBody>
          <a:bodyPr/>
          <a:lstStyle/>
          <a:p>
            <a:fld id="{3674ABF1-9395-4A9A-8B66-D4DA65D09C2F}" type="slidenum">
              <a:rPr lang="en-TT" smtClean="0"/>
              <a:pPr/>
              <a:t>67</a:t>
            </a:fld>
            <a:endParaRPr lang="en-TT"/>
          </a:p>
        </p:txBody>
      </p:sp>
      <p:sp>
        <p:nvSpPr>
          <p:cNvPr id="9" name="TextBox 8"/>
          <p:cNvSpPr txBox="1"/>
          <p:nvPr/>
        </p:nvSpPr>
        <p:spPr>
          <a:xfrm>
            <a:off x="928630" y="1643050"/>
            <a:ext cx="8215370" cy="369332"/>
          </a:xfrm>
          <a:prstGeom prst="rect">
            <a:avLst/>
          </a:prstGeom>
          <a:noFill/>
        </p:spPr>
        <p:txBody>
          <a:bodyPr wrap="square" rtlCol="0">
            <a:spAutoFit/>
          </a:bodyPr>
          <a:lstStyle/>
          <a:p>
            <a:r>
              <a:rPr lang="en-TT" dirty="0" smtClean="0"/>
              <a:t> Assuming a sample size of 10,000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Syllabus objectives</a:t>
            </a:r>
            <a:endParaRPr lang="en-TT" dirty="0"/>
          </a:p>
        </p:txBody>
      </p:sp>
      <p:sp>
        <p:nvSpPr>
          <p:cNvPr id="3" name="Text Placeholder 2"/>
          <p:cNvSpPr>
            <a:spLocks noGrp="1"/>
          </p:cNvSpPr>
          <p:nvPr>
            <p:ph type="body" idx="1"/>
          </p:nvPr>
        </p:nvSpPr>
        <p:spPr/>
        <p:txBody>
          <a:bodyPr/>
          <a:lstStyle/>
          <a:p>
            <a:endParaRPr lang="en-TT"/>
          </a:p>
        </p:txBody>
      </p:sp>
      <p:sp>
        <p:nvSpPr>
          <p:cNvPr id="4" name="Date Placeholder 3"/>
          <p:cNvSpPr>
            <a:spLocks noGrp="1"/>
          </p:cNvSpPr>
          <p:nvPr>
            <p:ph type="dt" sz="half" idx="10"/>
          </p:nvPr>
        </p:nvSpPr>
        <p:spPr/>
        <p:txBody>
          <a:bodyPr/>
          <a:lstStyle/>
          <a:p>
            <a:fld id="{D07AA4DF-A828-4E8B-BFDF-B59B5E08B6B8}" type="datetime1">
              <a:rPr lang="en-US" smtClean="0"/>
              <a:pPr/>
              <a:t>11/1/2015</a:t>
            </a:fld>
            <a:endParaRPr lang="en-TT"/>
          </a:p>
        </p:txBody>
      </p:sp>
      <p:sp>
        <p:nvSpPr>
          <p:cNvPr id="5" name="Slide Number Placeholder 4"/>
          <p:cNvSpPr>
            <a:spLocks noGrp="1"/>
          </p:cNvSpPr>
          <p:nvPr>
            <p:ph type="sldNum" sz="quarter" idx="12"/>
          </p:nvPr>
        </p:nvSpPr>
        <p:spPr/>
        <p:txBody>
          <a:bodyPr/>
          <a:lstStyle/>
          <a:p>
            <a:fld id="{E474D85C-5907-4A10-9B8A-B2B11FD0CB35}" type="slidenum">
              <a:rPr lang="en-TT" smtClean="0"/>
              <a:pPr/>
              <a:t>68</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and Symbols</a:t>
            </a:r>
            <a:endParaRPr lang="en-TT" dirty="0"/>
          </a:p>
        </p:txBody>
      </p:sp>
      <p:sp>
        <p:nvSpPr>
          <p:cNvPr id="3" name="Content Placeholder 2"/>
          <p:cNvSpPr>
            <a:spLocks noGrp="1"/>
          </p:cNvSpPr>
          <p:nvPr>
            <p:ph idx="1"/>
          </p:nvPr>
        </p:nvSpPr>
        <p:spPr>
          <a:xfrm>
            <a:off x="152400" y="1857364"/>
            <a:ext cx="8705880" cy="3352800"/>
          </a:xfrm>
        </p:spPr>
        <p:txBody>
          <a:bodyPr/>
          <a:lstStyle/>
          <a:p>
            <a:pPr algn="l">
              <a:buNone/>
            </a:pPr>
            <a:r>
              <a:rPr lang="en-US" sz="2400" dirty="0" smtClean="0"/>
              <a:t> The students should be able to :</a:t>
            </a:r>
            <a:br>
              <a:rPr lang="en-US" sz="2400" dirty="0" smtClean="0"/>
            </a:br>
            <a:r>
              <a:rPr lang="en-US" sz="2400" dirty="0" smtClean="0"/>
              <a:t>a)    define element</a:t>
            </a:r>
            <a:br>
              <a:rPr lang="en-US" sz="2400" dirty="0" smtClean="0"/>
            </a:br>
            <a:r>
              <a:rPr lang="en-US" sz="2400" dirty="0" smtClean="0"/>
              <a:t>b)    recognize that each element has a unique atomic number and symbol</a:t>
            </a:r>
            <a:br>
              <a:rPr lang="en-US" sz="2400" dirty="0" smtClean="0"/>
            </a:br>
            <a:r>
              <a:rPr lang="en-US" sz="2400" dirty="0" smtClean="0"/>
              <a:t>c)    know the first twenty elements in order and their symbols</a:t>
            </a:r>
            <a:br>
              <a:rPr lang="en-US" sz="2400" dirty="0" smtClean="0"/>
            </a:br>
            <a:r>
              <a:rPr lang="en-US" sz="2400" dirty="0" smtClean="0"/>
              <a:t>d)    know the symbols of some common elements outside the first twenty e.g. iron , zinc , lead , silver , copper , iodine</a:t>
            </a:r>
            <a:br>
              <a:rPr lang="en-US" sz="2400" dirty="0" smtClean="0"/>
            </a:br>
            <a:r>
              <a:rPr lang="en-US" sz="2400" dirty="0" smtClean="0"/>
              <a:t>e)    recognize the importance of the numbers in the atomic symbol </a:t>
            </a:r>
            <a:br>
              <a:rPr lang="en-US" sz="2400" dirty="0" smtClean="0"/>
            </a:br>
            <a:r>
              <a:rPr lang="en-US" sz="2400" dirty="0" smtClean="0"/>
              <a:t/>
            </a:r>
            <a:br>
              <a:rPr lang="en-US" sz="2400" dirty="0" smtClean="0"/>
            </a:br>
            <a:r>
              <a:rPr lang="en-US" sz="2400" dirty="0" smtClean="0"/>
              <a:t/>
            </a:r>
            <a:br>
              <a:rPr lang="en-US" sz="2400" dirty="0" smtClean="0"/>
            </a:br>
            <a:endParaRPr lang="en-TT" sz="2400"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69</a:t>
            </a:fld>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000100" y="357166"/>
            <a:ext cx="7643866" cy="1162050"/>
          </a:xfrm>
        </p:spPr>
        <p:txBody>
          <a:bodyPr/>
          <a:lstStyle/>
          <a:p>
            <a:r>
              <a:rPr lang="en-TT" dirty="0" smtClean="0"/>
              <a:t>John Dalton – Elements, Compounds and atoms</a:t>
            </a:r>
            <a:endParaRPr lang="en-TT" dirty="0"/>
          </a:p>
        </p:txBody>
      </p:sp>
      <p:sp>
        <p:nvSpPr>
          <p:cNvPr id="6149" name="Rectangle 5"/>
          <p:cNvSpPr>
            <a:spLocks noGrp="1" noChangeArrowheads="1"/>
          </p:cNvSpPr>
          <p:nvPr>
            <p:ph type="body" sz="half" idx="2"/>
          </p:nvPr>
        </p:nvSpPr>
        <p:spPr>
          <a:xfrm>
            <a:off x="4000496" y="1643050"/>
            <a:ext cx="4714908" cy="4554551"/>
          </a:xfrm>
        </p:spPr>
        <p:txBody>
          <a:bodyPr/>
          <a:lstStyle/>
          <a:p>
            <a:r>
              <a:rPr lang="en-TT" sz="2800" dirty="0" smtClean="0"/>
              <a:t>  In the 1800's, Dalton built on Democritus' theory of atoms.</a:t>
            </a:r>
          </a:p>
          <a:p>
            <a:r>
              <a:rPr lang="en-TT" sz="2800" dirty="0" smtClean="0"/>
              <a:t> </a:t>
            </a:r>
          </a:p>
          <a:p>
            <a:r>
              <a:rPr lang="en-TT" sz="2800" dirty="0" smtClean="0"/>
              <a:t>Expanded theory to include concept of elements, compounds and atoms</a:t>
            </a:r>
          </a:p>
          <a:p>
            <a:endParaRPr lang="en-TT" sz="2800" dirty="0" smtClean="0"/>
          </a:p>
          <a:p>
            <a:r>
              <a:rPr lang="en-TT" sz="2800" dirty="0" smtClean="0"/>
              <a:t>Formed what was known as the </a:t>
            </a:r>
            <a:r>
              <a:rPr lang="en-TT" sz="2800" b="1" dirty="0" smtClean="0"/>
              <a:t>billiard ball model </a:t>
            </a:r>
            <a:r>
              <a:rPr lang="en-TT" sz="2800" dirty="0" smtClean="0"/>
              <a:t>of the atom</a:t>
            </a:r>
          </a:p>
          <a:p>
            <a:r>
              <a:rPr lang="en-TT" sz="2800" dirty="0" smtClean="0"/>
              <a:t> </a:t>
            </a:r>
          </a:p>
          <a:p>
            <a:r>
              <a:rPr lang="en-TT" sz="2800" dirty="0" smtClean="0"/>
              <a:t> </a:t>
            </a:r>
          </a:p>
        </p:txBody>
      </p:sp>
      <p:pic>
        <p:nvPicPr>
          <p:cNvPr id="44036" name="Picture 4"/>
          <p:cNvPicPr>
            <a:picLocks noChangeAspect="1" noChangeArrowheads="1"/>
          </p:cNvPicPr>
          <p:nvPr/>
        </p:nvPicPr>
        <p:blipFill>
          <a:blip r:embed="rId3"/>
          <a:srcRect/>
          <a:stretch>
            <a:fillRect/>
          </a:stretch>
        </p:blipFill>
        <p:spPr bwMode="auto">
          <a:xfrm>
            <a:off x="1071538" y="1714488"/>
            <a:ext cx="2928958" cy="4089489"/>
          </a:xfrm>
          <a:prstGeom prst="rect">
            <a:avLst/>
          </a:prstGeom>
          <a:noFill/>
          <a:ln w="12700" cap="flat" cmpd="sng">
            <a:noFill/>
            <a:prstDash val="solid"/>
            <a:miter lim="800000"/>
            <a:headEnd type="none" w="sm" len="sm"/>
            <a:tailEnd type="none" w="sm" len="sm"/>
          </a:ln>
          <a:effectLst/>
        </p:spPr>
      </p:pic>
      <p:sp>
        <p:nvSpPr>
          <p:cNvPr id="5" name="Date Placeholder 4"/>
          <p:cNvSpPr>
            <a:spLocks noGrp="1"/>
          </p:cNvSpPr>
          <p:nvPr>
            <p:ph type="dt" sz="half" idx="10"/>
          </p:nvPr>
        </p:nvSpPr>
        <p:spPr/>
        <p:txBody>
          <a:bodyPr/>
          <a:lstStyle/>
          <a:p>
            <a:fld id="{B0763D8A-78D1-4FD8-A548-32289F36E0C1}" type="datetime1">
              <a:rPr lang="en-US" smtClean="0"/>
              <a:pPr/>
              <a:t>11/1/2015</a:t>
            </a:fld>
            <a:endParaRPr lang="en-TT"/>
          </a:p>
        </p:txBody>
      </p:sp>
      <p:sp>
        <p:nvSpPr>
          <p:cNvPr id="6" name="Slide Number Placeholder 5"/>
          <p:cNvSpPr>
            <a:spLocks noGrp="1"/>
          </p:cNvSpPr>
          <p:nvPr>
            <p:ph type="sldNum" sz="quarter" idx="12"/>
          </p:nvPr>
        </p:nvSpPr>
        <p:spPr/>
        <p:txBody>
          <a:bodyPr/>
          <a:lstStyle/>
          <a:p>
            <a:fld id="{A167BBE7-0A86-4EBA-8E29-70681782EA52}" type="slidenum">
              <a:rPr lang="en-TT" smtClean="0"/>
              <a:pPr/>
              <a:t>7</a:t>
            </a:fld>
            <a:endParaRPr lang="en-TT"/>
          </a:p>
        </p:txBody>
      </p:sp>
      <p:sp>
        <p:nvSpPr>
          <p:cNvPr id="7" name="Footer Placeholder 6"/>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checkerboard(across)">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checkerboard(across)">
                                      <p:cBhvr>
                                        <p:cTn id="12" dur="500"/>
                                        <p:tgtEl>
                                          <p:spTgt spid="6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9">
                                            <p:txEl>
                                              <p:pRg st="2" end="2"/>
                                            </p:txEl>
                                          </p:spTgt>
                                        </p:tgtEl>
                                        <p:attrNameLst>
                                          <p:attrName>style.visibility</p:attrName>
                                        </p:attrNameLst>
                                      </p:cBhvr>
                                      <p:to>
                                        <p:strVal val="visible"/>
                                      </p:to>
                                    </p:set>
                                    <p:animEffect transition="in" filter="checkerboard(across)">
                                      <p:cBhvr>
                                        <p:cTn id="17" dur="500"/>
                                        <p:tgtEl>
                                          <p:spTgt spid="6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9">
                                            <p:txEl>
                                              <p:pRg st="4" end="4"/>
                                            </p:txEl>
                                          </p:spTgt>
                                        </p:tgtEl>
                                        <p:attrNameLst>
                                          <p:attrName>style.visibility</p:attrName>
                                        </p:attrNameLst>
                                      </p:cBhvr>
                                      <p:to>
                                        <p:strVal val="visible"/>
                                      </p:to>
                                    </p:set>
                                    <p:animEffect transition="in" filter="checkerboard(across)">
                                      <p:cBhvr>
                                        <p:cTn id="22" dur="500"/>
                                        <p:tgtEl>
                                          <p:spTgt spid="614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149">
                                            <p:txEl>
                                              <p:pRg st="5" end="5"/>
                                            </p:txEl>
                                          </p:spTgt>
                                        </p:tgtEl>
                                        <p:attrNameLst>
                                          <p:attrName>style.visibility</p:attrName>
                                        </p:attrNameLst>
                                      </p:cBhvr>
                                      <p:to>
                                        <p:strVal val="visible"/>
                                      </p:to>
                                    </p:set>
                                    <p:animEffect transition="in" filter="checkerboard(across)">
                                      <p:cBhvr>
                                        <p:cTn id="27" dur="500"/>
                                        <p:tgtEl>
                                          <p:spTgt spid="614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149">
                                            <p:txEl>
                                              <p:pRg st="6" end="6"/>
                                            </p:txEl>
                                          </p:spTgt>
                                        </p:tgtEl>
                                        <p:attrNameLst>
                                          <p:attrName>style.visibility</p:attrName>
                                        </p:attrNameLst>
                                      </p:cBhvr>
                                      <p:to>
                                        <p:strVal val="visible"/>
                                      </p:to>
                                    </p:set>
                                    <p:animEffect transition="in" filter="checkerboard(across)">
                                      <p:cBhvr>
                                        <p:cTn id="32" dur="500"/>
                                        <p:tgtEl>
                                          <p:spTgt spid="614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44036"/>
                                        </p:tgtEl>
                                        <p:attrNameLst>
                                          <p:attrName>style.visibility</p:attrName>
                                        </p:attrNameLst>
                                      </p:cBhvr>
                                      <p:to>
                                        <p:strVal val="visible"/>
                                      </p:to>
                                    </p:set>
                                    <p:animEffect transition="in" filter="checkerboard(across)">
                                      <p:cBhvr>
                                        <p:cTn id="41"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a:t>
            </a:r>
            <a:endParaRPr lang="en-TT" dirty="0"/>
          </a:p>
        </p:txBody>
      </p:sp>
      <p:sp>
        <p:nvSpPr>
          <p:cNvPr id="3" name="Content Placeholder 2"/>
          <p:cNvSpPr>
            <a:spLocks noGrp="1"/>
          </p:cNvSpPr>
          <p:nvPr>
            <p:ph idx="1"/>
          </p:nvPr>
        </p:nvSpPr>
        <p:spPr>
          <a:xfrm>
            <a:off x="500034" y="1857364"/>
            <a:ext cx="8358246" cy="3786214"/>
          </a:xfrm>
        </p:spPr>
        <p:txBody>
          <a:bodyPr/>
          <a:lstStyle/>
          <a:p>
            <a:pPr algn="l">
              <a:buNone/>
            </a:pPr>
            <a:r>
              <a:rPr lang="en-US" sz="2400" dirty="0" smtClean="0"/>
              <a:t>The students should be able to :</a:t>
            </a:r>
            <a:br>
              <a:rPr lang="en-US" sz="2400" dirty="0" smtClean="0"/>
            </a:br>
            <a:r>
              <a:rPr lang="en-US" sz="2400" dirty="0" smtClean="0"/>
              <a:t>a)    recognize that elements are arranged in a systematic way</a:t>
            </a:r>
            <a:br>
              <a:rPr lang="en-US" sz="2400" dirty="0" smtClean="0"/>
            </a:br>
            <a:r>
              <a:rPr lang="en-US" sz="2400" dirty="0" smtClean="0"/>
              <a:t>b)    recount a brief history of the periodic table</a:t>
            </a:r>
            <a:br>
              <a:rPr lang="en-US" sz="2400" dirty="0" smtClean="0"/>
            </a:br>
            <a:r>
              <a:rPr lang="en-US" sz="2400" dirty="0" smtClean="0"/>
              <a:t>c)    state that the table is divided into rows ( periods ) and columns ( groups )</a:t>
            </a:r>
            <a:br>
              <a:rPr lang="en-US" sz="2400" dirty="0" smtClean="0"/>
            </a:br>
            <a:r>
              <a:rPr lang="en-US" sz="2400" dirty="0" smtClean="0"/>
              <a:t>d)    understand the electronic configuration is related to the position in the periodic table i.e. the number of numbers give you the period and the last number gives you the group . 2,8,6 = period 3 group 6</a:t>
            </a:r>
            <a:br>
              <a:rPr lang="en-US" sz="2400" dirty="0" smtClean="0"/>
            </a:br>
            <a:r>
              <a:rPr lang="en-US" sz="2400" dirty="0" smtClean="0"/>
              <a:t>e)    give common names for groups 1 , 2 , 7 and 8</a:t>
            </a:r>
            <a:br>
              <a:rPr lang="en-US" sz="2400" dirty="0" smtClean="0"/>
            </a:br>
            <a:endParaRPr lang="en-TT" sz="2400"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70</a:t>
            </a:fld>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periodic table</a:t>
            </a:r>
            <a:endParaRPr lang="en-TT" dirty="0"/>
          </a:p>
        </p:txBody>
      </p:sp>
      <p:sp>
        <p:nvSpPr>
          <p:cNvPr id="3" name="Text Placeholder 2"/>
          <p:cNvSpPr>
            <a:spLocks noGrp="1"/>
          </p:cNvSpPr>
          <p:nvPr>
            <p:ph type="body" idx="1"/>
          </p:nvPr>
        </p:nvSpPr>
        <p:spPr/>
        <p:txBody>
          <a:bodyPr/>
          <a:lstStyle/>
          <a:p>
            <a:endParaRPr lang="en-TT"/>
          </a:p>
        </p:txBody>
      </p:sp>
      <p:sp>
        <p:nvSpPr>
          <p:cNvPr id="4" name="Date Placeholder 3"/>
          <p:cNvSpPr>
            <a:spLocks noGrp="1"/>
          </p:cNvSpPr>
          <p:nvPr>
            <p:ph type="dt" sz="half" idx="10"/>
          </p:nvPr>
        </p:nvSpPr>
        <p:spPr/>
        <p:txBody>
          <a:bodyPr/>
          <a:lstStyle/>
          <a:p>
            <a:fld id="{AC5A79F4-2DEF-460A-8C98-39CDC2438A03}"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E474D85C-5907-4A10-9B8A-B2B11FD0CB35}" type="slidenum">
              <a:rPr lang="en-TT" smtClean="0"/>
              <a:pPr/>
              <a:t>71</a:t>
            </a:fld>
            <a:endParaRPr lang="en-TT"/>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What is the Periodic Table?</a:t>
            </a:r>
            <a:endParaRPr lang="en-TT" dirty="0"/>
          </a:p>
        </p:txBody>
      </p:sp>
      <p:sp>
        <p:nvSpPr>
          <p:cNvPr id="3" name="Content Placeholder 2"/>
          <p:cNvSpPr>
            <a:spLocks noGrp="1"/>
          </p:cNvSpPr>
          <p:nvPr>
            <p:ph idx="1"/>
          </p:nvPr>
        </p:nvSpPr>
        <p:spPr>
          <a:xfrm>
            <a:off x="428596" y="1857364"/>
            <a:ext cx="8563004" cy="4162436"/>
          </a:xfrm>
        </p:spPr>
        <p:txBody>
          <a:bodyPr/>
          <a:lstStyle/>
          <a:p>
            <a:pPr algn="l">
              <a:buNone/>
            </a:pPr>
            <a:r>
              <a:rPr lang="en-TT" sz="2800" dirty="0" smtClean="0"/>
              <a:t>A tabular arrangement of the elements according to their atomic numbers so that elements with similar properties are in the same column.</a:t>
            </a:r>
          </a:p>
          <a:p>
            <a:pPr algn="l">
              <a:buNone/>
            </a:pPr>
            <a:endParaRPr lang="en-TT" sz="2800" dirty="0" smtClean="0"/>
          </a:p>
          <a:p>
            <a:pPr algn="l">
              <a:buNone/>
            </a:pPr>
            <a:r>
              <a:rPr lang="en-TT" sz="2800" dirty="0" smtClean="0"/>
              <a:t>This is an easy reference chart for chemists to use to interpret the properties of groups of elements, rather than try to memorize all the properties of each element</a:t>
            </a:r>
          </a:p>
          <a:p>
            <a:pPr algn="l">
              <a:buNone/>
            </a:pPr>
            <a:endParaRPr lang="en-TT" sz="2800"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72</a:t>
            </a:fld>
            <a:endParaRPr lang="en-TT"/>
          </a:p>
        </p:txBody>
      </p:sp>
      <p:sp>
        <p:nvSpPr>
          <p:cNvPr id="7" name="TextBox 6"/>
          <p:cNvSpPr txBox="1"/>
          <p:nvPr/>
        </p:nvSpPr>
        <p:spPr>
          <a:xfrm>
            <a:off x="642910" y="5214950"/>
            <a:ext cx="7786742" cy="923330"/>
          </a:xfrm>
          <a:prstGeom prst="rect">
            <a:avLst/>
          </a:prstGeom>
          <a:solidFill>
            <a:srgbClr val="00CCFF"/>
          </a:solidFill>
        </p:spPr>
        <p:txBody>
          <a:bodyPr wrap="square" rtlCol="0">
            <a:spAutoFit/>
          </a:bodyPr>
          <a:lstStyle/>
          <a:p>
            <a:r>
              <a:rPr lang="en-US" b="1" dirty="0" smtClean="0"/>
              <a:t>Syllabus objective met:</a:t>
            </a:r>
          </a:p>
          <a:p>
            <a:endParaRPr lang="en-US" dirty="0" smtClean="0"/>
          </a:p>
          <a:p>
            <a:r>
              <a:rPr lang="en-US" dirty="0" smtClean="0"/>
              <a:t>Recognize that elements are arranged in a systematic way</a:t>
            </a:r>
            <a:endParaRPr lang="en-T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Periodic Table</a:t>
            </a:r>
            <a:endParaRPr lang="en-TT" dirty="0"/>
          </a:p>
        </p:txBody>
      </p:sp>
      <p:sp>
        <p:nvSpPr>
          <p:cNvPr id="3" name="Content Placeholder 2"/>
          <p:cNvSpPr>
            <a:spLocks noGrp="1"/>
          </p:cNvSpPr>
          <p:nvPr>
            <p:ph idx="1"/>
          </p:nvPr>
        </p:nvSpPr>
        <p:spPr>
          <a:xfrm>
            <a:off x="571472" y="1857364"/>
            <a:ext cx="8134408" cy="4162436"/>
          </a:xfrm>
        </p:spPr>
        <p:txBody>
          <a:bodyPr/>
          <a:lstStyle/>
          <a:p>
            <a:pPr algn="l">
              <a:buNone/>
            </a:pPr>
            <a:r>
              <a:rPr lang="en-TT" sz="3200" dirty="0" smtClean="0"/>
              <a:t>To simplify matters all elements are given a symbol (somewhat like a nickname) </a:t>
            </a:r>
          </a:p>
          <a:p>
            <a:pPr algn="l">
              <a:buNone/>
            </a:pPr>
            <a:endParaRPr lang="en-TT" sz="3200" dirty="0" smtClean="0"/>
          </a:p>
          <a:p>
            <a:pPr algn="l">
              <a:buNone/>
            </a:pPr>
            <a:r>
              <a:rPr lang="en-TT" sz="3200" dirty="0" smtClean="0"/>
              <a:t>Other information can also be included such as </a:t>
            </a:r>
            <a:r>
              <a:rPr lang="en-TT" sz="3200" dirty="0" err="1" smtClean="0"/>
              <a:t>A</a:t>
            </a:r>
            <a:r>
              <a:rPr lang="en-TT" sz="3200" baseline="-25000" dirty="0" err="1" smtClean="0"/>
              <a:t>r</a:t>
            </a:r>
            <a:r>
              <a:rPr lang="en-TT" sz="3200" baseline="-25000" dirty="0" smtClean="0"/>
              <a:t>, </a:t>
            </a:r>
            <a:r>
              <a:rPr lang="en-TT" sz="3200" dirty="0" smtClean="0"/>
              <a:t>and Z</a:t>
            </a:r>
          </a:p>
          <a:p>
            <a:pPr algn="l">
              <a:buNone/>
            </a:pPr>
            <a:endParaRPr lang="en-TT" sz="3200" dirty="0"/>
          </a:p>
        </p:txBody>
      </p:sp>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p>
            <a:fld id="{3674ABF1-9395-4A9A-8B66-D4DA65D09C2F}" type="slidenum">
              <a:rPr lang="en-TT" smtClean="0"/>
              <a:pPr/>
              <a:t>73</a:t>
            </a:fld>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Elements and symbols</a:t>
            </a:r>
            <a:endParaRPr lang="en-TT" dirty="0"/>
          </a:p>
        </p:txBody>
      </p:sp>
      <p:graphicFrame>
        <p:nvGraphicFramePr>
          <p:cNvPr id="7" name="Content Placeholder 6"/>
          <p:cNvGraphicFramePr>
            <a:graphicFrameLocks noGrp="1"/>
          </p:cNvGraphicFramePr>
          <p:nvPr>
            <p:ph idx="1"/>
          </p:nvPr>
        </p:nvGraphicFramePr>
        <p:xfrm>
          <a:off x="714349" y="1857364"/>
          <a:ext cx="5072097" cy="4405974"/>
        </p:xfrm>
        <a:graphic>
          <a:graphicData uri="http://schemas.openxmlformats.org/drawingml/2006/table">
            <a:tbl>
              <a:tblPr firstRow="1" bandRow="1">
                <a:tableStyleId>{5C22544A-7EE6-4342-B048-85BDC9FD1C3A}</a:tableStyleId>
              </a:tblPr>
              <a:tblGrid>
                <a:gridCol w="1071569"/>
                <a:gridCol w="1071570"/>
                <a:gridCol w="1143008"/>
                <a:gridCol w="1785950"/>
              </a:tblGrid>
              <a:tr h="370840">
                <a:tc>
                  <a:txBody>
                    <a:bodyPr/>
                    <a:lstStyle/>
                    <a:p>
                      <a:r>
                        <a:rPr lang="en-TT" sz="1400" dirty="0" smtClean="0"/>
                        <a:t>Element</a:t>
                      </a:r>
                      <a:endParaRPr lang="en-TT" sz="1400" dirty="0"/>
                    </a:p>
                  </a:txBody>
                  <a:tcPr/>
                </a:tc>
                <a:tc>
                  <a:txBody>
                    <a:bodyPr/>
                    <a:lstStyle/>
                    <a:p>
                      <a:r>
                        <a:rPr lang="en-TT" sz="1400" dirty="0" smtClean="0"/>
                        <a:t>Symbol</a:t>
                      </a:r>
                      <a:endParaRPr lang="en-TT" sz="1400" dirty="0"/>
                    </a:p>
                  </a:txBody>
                  <a:tcPr/>
                </a:tc>
                <a:tc>
                  <a:txBody>
                    <a:bodyPr/>
                    <a:lstStyle/>
                    <a:p>
                      <a:r>
                        <a:rPr lang="en-TT" sz="1400" dirty="0" smtClean="0"/>
                        <a:t>Atomic</a:t>
                      </a:r>
                      <a:r>
                        <a:rPr lang="en-TT" sz="1400" baseline="0" dirty="0" smtClean="0"/>
                        <a:t> Number (Z)</a:t>
                      </a:r>
                      <a:endParaRPr lang="en-TT" sz="1400" dirty="0"/>
                    </a:p>
                  </a:txBody>
                  <a:tcPr/>
                </a:tc>
                <a:tc>
                  <a:txBody>
                    <a:bodyPr/>
                    <a:lstStyle/>
                    <a:p>
                      <a:r>
                        <a:rPr lang="en-TT" sz="1400" dirty="0" smtClean="0"/>
                        <a:t>Electronic configuration</a:t>
                      </a:r>
                      <a:endParaRPr lang="en-TT" sz="1400" dirty="0"/>
                    </a:p>
                  </a:txBody>
                  <a:tcPr/>
                </a:tc>
              </a:tr>
              <a:tr h="370840">
                <a:tc>
                  <a:txBody>
                    <a:bodyPr/>
                    <a:lstStyle/>
                    <a:p>
                      <a:r>
                        <a:rPr lang="en-TT" sz="1400" dirty="0" smtClean="0"/>
                        <a:t>Hydrogen</a:t>
                      </a:r>
                      <a:endParaRPr lang="en-TT" sz="1400" dirty="0"/>
                    </a:p>
                  </a:txBody>
                  <a:tcPr/>
                </a:tc>
                <a:tc>
                  <a:txBody>
                    <a:bodyPr/>
                    <a:lstStyle/>
                    <a:p>
                      <a:r>
                        <a:rPr lang="en-TT" sz="1400" dirty="0" smtClean="0"/>
                        <a:t>H</a:t>
                      </a:r>
                      <a:endParaRPr lang="en-TT" sz="1400" dirty="0"/>
                    </a:p>
                  </a:txBody>
                  <a:tcPr/>
                </a:tc>
                <a:tc>
                  <a:txBody>
                    <a:bodyPr/>
                    <a:lstStyle/>
                    <a:p>
                      <a:r>
                        <a:rPr lang="en-TT" sz="1400" dirty="0" smtClean="0"/>
                        <a:t>1</a:t>
                      </a:r>
                      <a:endParaRPr lang="en-TT" sz="1400" dirty="0"/>
                    </a:p>
                  </a:txBody>
                  <a:tcPr/>
                </a:tc>
                <a:tc>
                  <a:txBody>
                    <a:bodyPr/>
                    <a:lstStyle/>
                    <a:p>
                      <a:r>
                        <a:rPr lang="en-TT" sz="1400" dirty="0" smtClean="0"/>
                        <a:t>1</a:t>
                      </a:r>
                      <a:endParaRPr lang="en-TT" sz="1400" dirty="0"/>
                    </a:p>
                  </a:txBody>
                  <a:tcPr/>
                </a:tc>
              </a:tr>
              <a:tr h="370840">
                <a:tc>
                  <a:txBody>
                    <a:bodyPr/>
                    <a:lstStyle/>
                    <a:p>
                      <a:r>
                        <a:rPr lang="en-TT" sz="1400" dirty="0" smtClean="0"/>
                        <a:t>Helium</a:t>
                      </a:r>
                      <a:endParaRPr lang="en-TT" sz="1400" dirty="0"/>
                    </a:p>
                  </a:txBody>
                  <a:tcPr/>
                </a:tc>
                <a:tc>
                  <a:txBody>
                    <a:bodyPr/>
                    <a:lstStyle/>
                    <a:p>
                      <a:r>
                        <a:rPr lang="en-TT" sz="1400" dirty="0" smtClean="0"/>
                        <a:t>He</a:t>
                      </a:r>
                      <a:endParaRPr lang="en-TT" sz="1400" dirty="0"/>
                    </a:p>
                  </a:txBody>
                  <a:tcPr/>
                </a:tc>
                <a:tc>
                  <a:txBody>
                    <a:bodyPr/>
                    <a:lstStyle/>
                    <a:p>
                      <a:r>
                        <a:rPr lang="en-TT" sz="1400" dirty="0" smtClean="0"/>
                        <a:t>2</a:t>
                      </a:r>
                      <a:endParaRPr lang="en-TT" sz="1400" dirty="0"/>
                    </a:p>
                  </a:txBody>
                  <a:tcPr/>
                </a:tc>
                <a:tc>
                  <a:txBody>
                    <a:bodyPr/>
                    <a:lstStyle/>
                    <a:p>
                      <a:r>
                        <a:rPr lang="en-TT" sz="1400" dirty="0" smtClean="0"/>
                        <a:t>2</a:t>
                      </a:r>
                      <a:endParaRPr lang="en-TT" sz="1400" dirty="0"/>
                    </a:p>
                  </a:txBody>
                  <a:tcPr/>
                </a:tc>
              </a:tr>
              <a:tr h="370840">
                <a:tc>
                  <a:txBody>
                    <a:bodyPr/>
                    <a:lstStyle/>
                    <a:p>
                      <a:r>
                        <a:rPr lang="en-TT" sz="1400" dirty="0" smtClean="0"/>
                        <a:t>Lithium</a:t>
                      </a:r>
                      <a:endParaRPr lang="en-TT" sz="1400" dirty="0"/>
                    </a:p>
                  </a:txBody>
                  <a:tcPr/>
                </a:tc>
                <a:tc>
                  <a:txBody>
                    <a:bodyPr/>
                    <a:lstStyle/>
                    <a:p>
                      <a:r>
                        <a:rPr lang="en-TT" sz="1400" dirty="0" smtClean="0"/>
                        <a:t>Li</a:t>
                      </a:r>
                      <a:endParaRPr lang="en-TT" sz="1400" dirty="0"/>
                    </a:p>
                  </a:txBody>
                  <a:tcPr/>
                </a:tc>
                <a:tc>
                  <a:txBody>
                    <a:bodyPr/>
                    <a:lstStyle/>
                    <a:p>
                      <a:r>
                        <a:rPr lang="en-TT" sz="1400" dirty="0" smtClean="0"/>
                        <a:t>3</a:t>
                      </a:r>
                      <a:endParaRPr lang="en-TT" sz="1400" dirty="0"/>
                    </a:p>
                  </a:txBody>
                  <a:tcPr/>
                </a:tc>
                <a:tc>
                  <a:txBody>
                    <a:bodyPr/>
                    <a:lstStyle/>
                    <a:p>
                      <a:r>
                        <a:rPr lang="en-TT" sz="1400" dirty="0" smtClean="0"/>
                        <a:t>2,1</a:t>
                      </a:r>
                      <a:endParaRPr lang="en-TT" sz="1400" dirty="0"/>
                    </a:p>
                  </a:txBody>
                  <a:tcPr/>
                </a:tc>
              </a:tr>
              <a:tr h="370840">
                <a:tc>
                  <a:txBody>
                    <a:bodyPr/>
                    <a:lstStyle/>
                    <a:p>
                      <a:r>
                        <a:rPr lang="en-TT" sz="1400" dirty="0" smtClean="0"/>
                        <a:t>Beryllium</a:t>
                      </a:r>
                      <a:endParaRPr lang="en-TT" sz="1400" dirty="0"/>
                    </a:p>
                  </a:txBody>
                  <a:tcPr/>
                </a:tc>
                <a:tc>
                  <a:txBody>
                    <a:bodyPr/>
                    <a:lstStyle/>
                    <a:p>
                      <a:r>
                        <a:rPr lang="en-TT" sz="1400" dirty="0" smtClean="0"/>
                        <a:t>Be</a:t>
                      </a:r>
                      <a:endParaRPr lang="en-TT" sz="1400" dirty="0"/>
                    </a:p>
                  </a:txBody>
                  <a:tcPr/>
                </a:tc>
                <a:tc>
                  <a:txBody>
                    <a:bodyPr/>
                    <a:lstStyle/>
                    <a:p>
                      <a:r>
                        <a:rPr lang="en-TT" sz="1400" dirty="0" smtClean="0"/>
                        <a:t>4</a:t>
                      </a:r>
                      <a:endParaRPr lang="en-TT" sz="1400" dirty="0"/>
                    </a:p>
                  </a:txBody>
                  <a:tcPr/>
                </a:tc>
                <a:tc>
                  <a:txBody>
                    <a:bodyPr/>
                    <a:lstStyle/>
                    <a:p>
                      <a:r>
                        <a:rPr lang="en-TT" sz="1400" dirty="0" smtClean="0"/>
                        <a:t>2,2</a:t>
                      </a:r>
                      <a:endParaRPr lang="en-TT" sz="1400" dirty="0"/>
                    </a:p>
                  </a:txBody>
                  <a:tcPr/>
                </a:tc>
              </a:tr>
              <a:tr h="370840">
                <a:tc>
                  <a:txBody>
                    <a:bodyPr/>
                    <a:lstStyle/>
                    <a:p>
                      <a:r>
                        <a:rPr lang="en-TT" sz="1400" dirty="0" smtClean="0"/>
                        <a:t>Boron</a:t>
                      </a:r>
                      <a:endParaRPr lang="en-TT" sz="1400" dirty="0"/>
                    </a:p>
                  </a:txBody>
                  <a:tcPr/>
                </a:tc>
                <a:tc>
                  <a:txBody>
                    <a:bodyPr/>
                    <a:lstStyle/>
                    <a:p>
                      <a:r>
                        <a:rPr lang="en-TT" sz="1400" dirty="0" smtClean="0"/>
                        <a:t>B</a:t>
                      </a:r>
                      <a:endParaRPr lang="en-TT" sz="1400" dirty="0"/>
                    </a:p>
                  </a:txBody>
                  <a:tcPr/>
                </a:tc>
                <a:tc>
                  <a:txBody>
                    <a:bodyPr/>
                    <a:lstStyle/>
                    <a:p>
                      <a:r>
                        <a:rPr lang="en-TT" sz="1400" dirty="0" smtClean="0"/>
                        <a:t>5</a:t>
                      </a:r>
                      <a:endParaRPr lang="en-TT" sz="1400" dirty="0"/>
                    </a:p>
                  </a:txBody>
                  <a:tcPr/>
                </a:tc>
                <a:tc>
                  <a:txBody>
                    <a:bodyPr/>
                    <a:lstStyle/>
                    <a:p>
                      <a:r>
                        <a:rPr lang="en-TT" sz="1400" dirty="0" smtClean="0"/>
                        <a:t>2,3</a:t>
                      </a:r>
                      <a:endParaRPr lang="en-TT" sz="1400" dirty="0"/>
                    </a:p>
                  </a:txBody>
                  <a:tcPr/>
                </a:tc>
              </a:tr>
              <a:tr h="370840">
                <a:tc>
                  <a:txBody>
                    <a:bodyPr/>
                    <a:lstStyle/>
                    <a:p>
                      <a:r>
                        <a:rPr lang="en-TT" sz="1400" dirty="0" smtClean="0"/>
                        <a:t>Carbon</a:t>
                      </a:r>
                      <a:endParaRPr lang="en-TT" sz="1400" dirty="0"/>
                    </a:p>
                  </a:txBody>
                  <a:tcPr/>
                </a:tc>
                <a:tc>
                  <a:txBody>
                    <a:bodyPr/>
                    <a:lstStyle/>
                    <a:p>
                      <a:r>
                        <a:rPr lang="en-TT" sz="1400" dirty="0" smtClean="0"/>
                        <a:t>C</a:t>
                      </a:r>
                      <a:endParaRPr lang="en-TT" sz="1400" dirty="0"/>
                    </a:p>
                  </a:txBody>
                  <a:tcPr/>
                </a:tc>
                <a:tc>
                  <a:txBody>
                    <a:bodyPr/>
                    <a:lstStyle/>
                    <a:p>
                      <a:r>
                        <a:rPr lang="en-TT" sz="1400" dirty="0" smtClean="0"/>
                        <a:t>6</a:t>
                      </a:r>
                      <a:endParaRPr lang="en-TT" sz="1400" dirty="0"/>
                    </a:p>
                  </a:txBody>
                  <a:tcPr/>
                </a:tc>
                <a:tc>
                  <a:txBody>
                    <a:bodyPr/>
                    <a:lstStyle/>
                    <a:p>
                      <a:r>
                        <a:rPr lang="en-TT" sz="1400" dirty="0" smtClean="0"/>
                        <a:t>2,4</a:t>
                      </a:r>
                      <a:endParaRPr lang="en-TT" sz="1400" dirty="0"/>
                    </a:p>
                  </a:txBody>
                  <a:tcPr/>
                </a:tc>
              </a:tr>
              <a:tr h="370840">
                <a:tc>
                  <a:txBody>
                    <a:bodyPr/>
                    <a:lstStyle/>
                    <a:p>
                      <a:r>
                        <a:rPr lang="en-TT" sz="1400" dirty="0" smtClean="0"/>
                        <a:t>Nitrogen</a:t>
                      </a:r>
                      <a:endParaRPr lang="en-TT" sz="1400" dirty="0"/>
                    </a:p>
                  </a:txBody>
                  <a:tcPr/>
                </a:tc>
                <a:tc>
                  <a:txBody>
                    <a:bodyPr/>
                    <a:lstStyle/>
                    <a:p>
                      <a:r>
                        <a:rPr lang="en-TT" sz="1400" dirty="0" smtClean="0"/>
                        <a:t>N</a:t>
                      </a:r>
                      <a:endParaRPr lang="en-TT" sz="1400" dirty="0"/>
                    </a:p>
                  </a:txBody>
                  <a:tcPr/>
                </a:tc>
                <a:tc>
                  <a:txBody>
                    <a:bodyPr/>
                    <a:lstStyle/>
                    <a:p>
                      <a:r>
                        <a:rPr lang="en-TT" sz="1400" dirty="0" smtClean="0"/>
                        <a:t>7</a:t>
                      </a:r>
                      <a:endParaRPr lang="en-TT" sz="1400" dirty="0"/>
                    </a:p>
                  </a:txBody>
                  <a:tcPr/>
                </a:tc>
                <a:tc>
                  <a:txBody>
                    <a:bodyPr/>
                    <a:lstStyle/>
                    <a:p>
                      <a:r>
                        <a:rPr lang="en-TT" sz="1400" dirty="0" smtClean="0"/>
                        <a:t>2,5</a:t>
                      </a:r>
                    </a:p>
                  </a:txBody>
                  <a:tcPr/>
                </a:tc>
              </a:tr>
              <a:tr h="550254">
                <a:tc>
                  <a:txBody>
                    <a:bodyPr/>
                    <a:lstStyle/>
                    <a:p>
                      <a:r>
                        <a:rPr lang="en-TT" sz="1400" dirty="0" smtClean="0"/>
                        <a:t>Oxygen</a:t>
                      </a:r>
                      <a:endParaRPr lang="en-TT" sz="1400" dirty="0"/>
                    </a:p>
                  </a:txBody>
                  <a:tcPr/>
                </a:tc>
                <a:tc>
                  <a:txBody>
                    <a:bodyPr/>
                    <a:lstStyle/>
                    <a:p>
                      <a:r>
                        <a:rPr lang="en-TT" sz="1400" dirty="0" smtClean="0"/>
                        <a:t>O</a:t>
                      </a:r>
                      <a:endParaRPr lang="en-TT" sz="1400" dirty="0"/>
                    </a:p>
                  </a:txBody>
                  <a:tcPr/>
                </a:tc>
                <a:tc>
                  <a:txBody>
                    <a:bodyPr/>
                    <a:lstStyle/>
                    <a:p>
                      <a:r>
                        <a:rPr lang="en-TT" sz="1400" dirty="0" smtClean="0"/>
                        <a:t>8</a:t>
                      </a:r>
                      <a:endParaRPr lang="en-T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sz="1400" dirty="0" smtClean="0"/>
                        <a:t>2,6</a:t>
                      </a:r>
                      <a:endParaRPr lang="en-TT" sz="1400" dirty="0"/>
                    </a:p>
                  </a:txBody>
                  <a:tcPr/>
                </a:tc>
              </a:tr>
              <a:tr h="370840">
                <a:tc>
                  <a:txBody>
                    <a:bodyPr/>
                    <a:lstStyle/>
                    <a:p>
                      <a:r>
                        <a:rPr lang="en-TT" sz="1400" dirty="0" smtClean="0"/>
                        <a:t>Fluorine</a:t>
                      </a:r>
                      <a:endParaRPr lang="en-TT" sz="1400" dirty="0"/>
                    </a:p>
                  </a:txBody>
                  <a:tcPr/>
                </a:tc>
                <a:tc>
                  <a:txBody>
                    <a:bodyPr/>
                    <a:lstStyle/>
                    <a:p>
                      <a:r>
                        <a:rPr lang="en-TT" sz="1400" dirty="0" smtClean="0"/>
                        <a:t>F</a:t>
                      </a:r>
                      <a:endParaRPr lang="en-TT" sz="1400" dirty="0"/>
                    </a:p>
                  </a:txBody>
                  <a:tcPr/>
                </a:tc>
                <a:tc>
                  <a:txBody>
                    <a:bodyPr/>
                    <a:lstStyle/>
                    <a:p>
                      <a:r>
                        <a:rPr lang="en-TT" sz="1400" dirty="0" smtClean="0"/>
                        <a:t>9</a:t>
                      </a:r>
                      <a:endParaRPr lang="en-TT" sz="1400" dirty="0"/>
                    </a:p>
                  </a:txBody>
                  <a:tcPr/>
                </a:tc>
                <a:tc>
                  <a:txBody>
                    <a:bodyPr/>
                    <a:lstStyle/>
                    <a:p>
                      <a:r>
                        <a:rPr lang="en-TT" sz="1400" dirty="0" smtClean="0"/>
                        <a:t>2,7</a:t>
                      </a:r>
                      <a:endParaRPr lang="en-TT" sz="1400" dirty="0"/>
                    </a:p>
                  </a:txBody>
                  <a:tcPr/>
                </a:tc>
              </a:tr>
              <a:tr h="370840">
                <a:tc>
                  <a:txBody>
                    <a:bodyPr/>
                    <a:lstStyle/>
                    <a:p>
                      <a:r>
                        <a:rPr lang="en-TT" sz="1400" dirty="0" smtClean="0"/>
                        <a:t>Neon</a:t>
                      </a:r>
                      <a:endParaRPr lang="en-TT" sz="1400" dirty="0"/>
                    </a:p>
                  </a:txBody>
                  <a:tcPr/>
                </a:tc>
                <a:tc>
                  <a:txBody>
                    <a:bodyPr/>
                    <a:lstStyle/>
                    <a:p>
                      <a:r>
                        <a:rPr lang="en-TT" sz="1400" dirty="0" smtClean="0"/>
                        <a:t>Ne</a:t>
                      </a:r>
                      <a:endParaRPr lang="en-TT" sz="1400" dirty="0"/>
                    </a:p>
                  </a:txBody>
                  <a:tcPr/>
                </a:tc>
                <a:tc>
                  <a:txBody>
                    <a:bodyPr/>
                    <a:lstStyle/>
                    <a:p>
                      <a:r>
                        <a:rPr lang="en-TT" sz="1400" dirty="0" smtClean="0"/>
                        <a:t>10</a:t>
                      </a:r>
                      <a:endParaRPr lang="en-T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sz="1400" dirty="0" smtClean="0"/>
                        <a:t>2,8</a:t>
                      </a:r>
                      <a:endParaRPr lang="en-TT" sz="1400" dirty="0"/>
                    </a:p>
                  </a:txBody>
                  <a:tcPr/>
                </a:tc>
              </a:tr>
            </a:tbl>
          </a:graphicData>
        </a:graphic>
      </p:graphicFrame>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74</a:t>
            </a:fld>
            <a:endParaRPr lang="en-TT"/>
          </a:p>
        </p:txBody>
      </p:sp>
      <p:sp>
        <p:nvSpPr>
          <p:cNvPr id="10" name="TextBox 9"/>
          <p:cNvSpPr txBox="1"/>
          <p:nvPr/>
        </p:nvSpPr>
        <p:spPr>
          <a:xfrm>
            <a:off x="6000760" y="1928802"/>
            <a:ext cx="2714644" cy="3139321"/>
          </a:xfrm>
          <a:prstGeom prst="rect">
            <a:avLst/>
          </a:prstGeom>
          <a:solidFill>
            <a:srgbClr val="00CCFF"/>
          </a:solidFill>
        </p:spPr>
        <p:txBody>
          <a:bodyPr wrap="square" rtlCol="0">
            <a:spAutoFit/>
          </a:bodyPr>
          <a:lstStyle/>
          <a:p>
            <a:r>
              <a:rPr lang="en-US" b="1" dirty="0" smtClean="0"/>
              <a:t>Syllabus objective met:</a:t>
            </a:r>
          </a:p>
          <a:p>
            <a:endParaRPr lang="en-US" dirty="0" smtClean="0"/>
          </a:p>
          <a:p>
            <a:r>
              <a:rPr lang="en-US" dirty="0" smtClean="0"/>
              <a:t>Recognize that each element has a unique atomic number and symbol</a:t>
            </a:r>
          </a:p>
          <a:p>
            <a:endParaRPr lang="en-US" dirty="0" smtClean="0"/>
          </a:p>
          <a:p>
            <a:r>
              <a:rPr lang="en-US" dirty="0" smtClean="0"/>
              <a:t>Know the first twenty </a:t>
            </a:r>
          </a:p>
          <a:p>
            <a:r>
              <a:rPr lang="en-US" dirty="0" smtClean="0"/>
              <a:t>elements in order and their symbols</a:t>
            </a:r>
            <a:endParaRPr lang="en-T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Elements and symbols</a:t>
            </a:r>
            <a:endParaRPr lang="en-TT" dirty="0"/>
          </a:p>
        </p:txBody>
      </p:sp>
      <p:graphicFrame>
        <p:nvGraphicFramePr>
          <p:cNvPr id="7" name="Content Placeholder 6"/>
          <p:cNvGraphicFramePr>
            <a:graphicFrameLocks noGrp="1"/>
          </p:cNvGraphicFramePr>
          <p:nvPr>
            <p:ph idx="1"/>
          </p:nvPr>
        </p:nvGraphicFramePr>
        <p:xfrm>
          <a:off x="785786" y="1714488"/>
          <a:ext cx="5143536" cy="4553294"/>
        </p:xfrm>
        <a:graphic>
          <a:graphicData uri="http://schemas.openxmlformats.org/drawingml/2006/table">
            <a:tbl>
              <a:tblPr firstRow="1" bandRow="1">
                <a:tableStyleId>{5C22544A-7EE6-4342-B048-85BDC9FD1C3A}</a:tableStyleId>
              </a:tblPr>
              <a:tblGrid>
                <a:gridCol w="1357322"/>
                <a:gridCol w="928694"/>
                <a:gridCol w="1214446"/>
                <a:gridCol w="1643074"/>
              </a:tblGrid>
              <a:tr h="370840">
                <a:tc>
                  <a:txBody>
                    <a:bodyPr/>
                    <a:lstStyle/>
                    <a:p>
                      <a:r>
                        <a:rPr lang="en-TT" sz="1400" dirty="0" smtClean="0"/>
                        <a:t>Element</a:t>
                      </a:r>
                      <a:endParaRPr lang="en-TT" sz="1400" dirty="0"/>
                    </a:p>
                  </a:txBody>
                  <a:tcPr/>
                </a:tc>
                <a:tc>
                  <a:txBody>
                    <a:bodyPr/>
                    <a:lstStyle/>
                    <a:p>
                      <a:r>
                        <a:rPr lang="en-TT" sz="1400" dirty="0" smtClean="0"/>
                        <a:t>Symbol</a:t>
                      </a:r>
                      <a:endParaRPr lang="en-TT" sz="1400" dirty="0"/>
                    </a:p>
                  </a:txBody>
                  <a:tcPr/>
                </a:tc>
                <a:tc>
                  <a:txBody>
                    <a:bodyPr/>
                    <a:lstStyle/>
                    <a:p>
                      <a:r>
                        <a:rPr lang="en-TT" sz="1400" dirty="0" smtClean="0"/>
                        <a:t>Atomic</a:t>
                      </a:r>
                      <a:r>
                        <a:rPr lang="en-TT" sz="1400" baseline="0" dirty="0" smtClean="0"/>
                        <a:t> Number (Z)</a:t>
                      </a:r>
                      <a:endParaRPr lang="en-TT" sz="1400" dirty="0"/>
                    </a:p>
                  </a:txBody>
                  <a:tcPr/>
                </a:tc>
                <a:tc>
                  <a:txBody>
                    <a:bodyPr/>
                    <a:lstStyle/>
                    <a:p>
                      <a:r>
                        <a:rPr lang="en-TT" sz="1400" dirty="0" smtClean="0"/>
                        <a:t>Electronic configuration</a:t>
                      </a:r>
                      <a:endParaRPr lang="en-TT" sz="1400" dirty="0"/>
                    </a:p>
                  </a:txBody>
                  <a:tcPr/>
                </a:tc>
              </a:tr>
              <a:tr h="370840">
                <a:tc>
                  <a:txBody>
                    <a:bodyPr/>
                    <a:lstStyle/>
                    <a:p>
                      <a:r>
                        <a:rPr lang="en-TT" sz="1400" dirty="0" smtClean="0"/>
                        <a:t>Sodium</a:t>
                      </a:r>
                      <a:endParaRPr lang="en-TT" sz="1400" dirty="0"/>
                    </a:p>
                  </a:txBody>
                  <a:tcPr/>
                </a:tc>
                <a:tc>
                  <a:txBody>
                    <a:bodyPr/>
                    <a:lstStyle/>
                    <a:p>
                      <a:r>
                        <a:rPr lang="en-TT" sz="1400" dirty="0" smtClean="0"/>
                        <a:t>Na</a:t>
                      </a:r>
                      <a:endParaRPr lang="en-TT" sz="1400" dirty="0"/>
                    </a:p>
                  </a:txBody>
                  <a:tcPr/>
                </a:tc>
                <a:tc>
                  <a:txBody>
                    <a:bodyPr/>
                    <a:lstStyle/>
                    <a:p>
                      <a:r>
                        <a:rPr lang="en-TT" sz="1400" dirty="0" smtClean="0"/>
                        <a:t>11</a:t>
                      </a:r>
                      <a:endParaRPr lang="en-TT" sz="1400" dirty="0"/>
                    </a:p>
                  </a:txBody>
                  <a:tcPr/>
                </a:tc>
                <a:tc>
                  <a:txBody>
                    <a:bodyPr/>
                    <a:lstStyle/>
                    <a:p>
                      <a:r>
                        <a:rPr lang="en-TT" sz="1400" dirty="0" smtClean="0"/>
                        <a:t>2,8,1</a:t>
                      </a:r>
                      <a:endParaRPr lang="en-TT" sz="1400" dirty="0"/>
                    </a:p>
                  </a:txBody>
                  <a:tcPr/>
                </a:tc>
              </a:tr>
              <a:tr h="370840">
                <a:tc>
                  <a:txBody>
                    <a:bodyPr/>
                    <a:lstStyle/>
                    <a:p>
                      <a:r>
                        <a:rPr lang="en-TT" sz="1400" dirty="0" smtClean="0"/>
                        <a:t>Magnesium</a:t>
                      </a:r>
                      <a:endParaRPr lang="en-TT" sz="1400" dirty="0"/>
                    </a:p>
                  </a:txBody>
                  <a:tcPr/>
                </a:tc>
                <a:tc>
                  <a:txBody>
                    <a:bodyPr/>
                    <a:lstStyle/>
                    <a:p>
                      <a:r>
                        <a:rPr lang="en-TT" sz="1400" dirty="0" smtClean="0"/>
                        <a:t>Mg</a:t>
                      </a:r>
                      <a:endParaRPr lang="en-TT" sz="1400" dirty="0"/>
                    </a:p>
                  </a:txBody>
                  <a:tcPr/>
                </a:tc>
                <a:tc>
                  <a:txBody>
                    <a:bodyPr/>
                    <a:lstStyle/>
                    <a:p>
                      <a:r>
                        <a:rPr lang="en-TT" sz="1400" dirty="0" smtClean="0"/>
                        <a:t>12</a:t>
                      </a:r>
                      <a:endParaRPr lang="en-TT" sz="1400" dirty="0"/>
                    </a:p>
                  </a:txBody>
                  <a:tcPr/>
                </a:tc>
                <a:tc>
                  <a:txBody>
                    <a:bodyPr/>
                    <a:lstStyle/>
                    <a:p>
                      <a:r>
                        <a:rPr lang="en-TT" sz="1400" dirty="0" smtClean="0"/>
                        <a:t>2,8,2</a:t>
                      </a:r>
                      <a:endParaRPr lang="en-TT" sz="1400" dirty="0"/>
                    </a:p>
                  </a:txBody>
                  <a:tcPr/>
                </a:tc>
              </a:tr>
              <a:tr h="370840">
                <a:tc>
                  <a:txBody>
                    <a:bodyPr/>
                    <a:lstStyle/>
                    <a:p>
                      <a:r>
                        <a:rPr lang="en-TT" sz="1400" dirty="0" smtClean="0"/>
                        <a:t>Aluminium</a:t>
                      </a:r>
                      <a:endParaRPr lang="en-TT" sz="1400" dirty="0"/>
                    </a:p>
                  </a:txBody>
                  <a:tcPr/>
                </a:tc>
                <a:tc>
                  <a:txBody>
                    <a:bodyPr/>
                    <a:lstStyle/>
                    <a:p>
                      <a:r>
                        <a:rPr lang="en-TT" sz="1400" dirty="0" smtClean="0"/>
                        <a:t>Al</a:t>
                      </a:r>
                      <a:endParaRPr lang="en-TT" sz="1400" dirty="0"/>
                    </a:p>
                  </a:txBody>
                  <a:tcPr/>
                </a:tc>
                <a:tc>
                  <a:txBody>
                    <a:bodyPr/>
                    <a:lstStyle/>
                    <a:p>
                      <a:r>
                        <a:rPr lang="en-TT" sz="1400" dirty="0" smtClean="0"/>
                        <a:t>13</a:t>
                      </a:r>
                      <a:endParaRPr lang="en-TT" sz="1400" dirty="0"/>
                    </a:p>
                  </a:txBody>
                  <a:tcPr/>
                </a:tc>
                <a:tc>
                  <a:txBody>
                    <a:bodyPr/>
                    <a:lstStyle/>
                    <a:p>
                      <a:r>
                        <a:rPr lang="en-TT" sz="1400" dirty="0" smtClean="0"/>
                        <a:t>2,8,3</a:t>
                      </a:r>
                      <a:endParaRPr lang="en-TT" sz="1400" dirty="0"/>
                    </a:p>
                  </a:txBody>
                  <a:tcPr/>
                </a:tc>
              </a:tr>
              <a:tr h="370840">
                <a:tc>
                  <a:txBody>
                    <a:bodyPr/>
                    <a:lstStyle/>
                    <a:p>
                      <a:r>
                        <a:rPr lang="en-TT" sz="1400" dirty="0" smtClean="0"/>
                        <a:t>Silicon</a:t>
                      </a:r>
                      <a:endParaRPr lang="en-TT" sz="1400" dirty="0"/>
                    </a:p>
                  </a:txBody>
                  <a:tcPr/>
                </a:tc>
                <a:tc>
                  <a:txBody>
                    <a:bodyPr/>
                    <a:lstStyle/>
                    <a:p>
                      <a:r>
                        <a:rPr lang="en-TT" sz="1400" dirty="0" smtClean="0"/>
                        <a:t>Si</a:t>
                      </a:r>
                      <a:endParaRPr lang="en-TT" sz="1400" dirty="0"/>
                    </a:p>
                  </a:txBody>
                  <a:tcPr/>
                </a:tc>
                <a:tc>
                  <a:txBody>
                    <a:bodyPr/>
                    <a:lstStyle/>
                    <a:p>
                      <a:r>
                        <a:rPr lang="en-TT" sz="1400" dirty="0" smtClean="0"/>
                        <a:t>14</a:t>
                      </a:r>
                      <a:endParaRPr lang="en-TT" sz="1400" dirty="0"/>
                    </a:p>
                  </a:txBody>
                  <a:tcPr/>
                </a:tc>
                <a:tc>
                  <a:txBody>
                    <a:bodyPr/>
                    <a:lstStyle/>
                    <a:p>
                      <a:r>
                        <a:rPr lang="en-TT" sz="1400" dirty="0" smtClean="0"/>
                        <a:t>2,8,4</a:t>
                      </a:r>
                      <a:endParaRPr lang="en-TT"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sz="1400" dirty="0" smtClean="0"/>
                        <a:t>Phosphorus</a:t>
                      </a:r>
                    </a:p>
                    <a:p>
                      <a:endParaRPr lang="en-TT" sz="1400" dirty="0"/>
                    </a:p>
                  </a:txBody>
                  <a:tcPr/>
                </a:tc>
                <a:tc>
                  <a:txBody>
                    <a:bodyPr/>
                    <a:lstStyle/>
                    <a:p>
                      <a:r>
                        <a:rPr lang="en-TT" sz="1400" dirty="0" smtClean="0"/>
                        <a:t>P</a:t>
                      </a:r>
                      <a:endParaRPr lang="en-TT" sz="1400" dirty="0"/>
                    </a:p>
                  </a:txBody>
                  <a:tcPr/>
                </a:tc>
                <a:tc>
                  <a:txBody>
                    <a:bodyPr/>
                    <a:lstStyle/>
                    <a:p>
                      <a:r>
                        <a:rPr lang="en-TT" sz="1400" dirty="0" smtClean="0"/>
                        <a:t>15</a:t>
                      </a:r>
                      <a:endParaRPr lang="en-TT" sz="1400" dirty="0"/>
                    </a:p>
                  </a:txBody>
                  <a:tcPr/>
                </a:tc>
                <a:tc>
                  <a:txBody>
                    <a:bodyPr/>
                    <a:lstStyle/>
                    <a:p>
                      <a:r>
                        <a:rPr lang="en-TT" sz="1400" dirty="0" smtClean="0"/>
                        <a:t>2,8,5</a:t>
                      </a:r>
                      <a:endParaRPr lang="en-TT" sz="1400" dirty="0"/>
                    </a:p>
                  </a:txBody>
                  <a:tcPr/>
                </a:tc>
              </a:tr>
              <a:tr h="370840">
                <a:tc>
                  <a:txBody>
                    <a:bodyPr/>
                    <a:lstStyle/>
                    <a:p>
                      <a:r>
                        <a:rPr lang="en-TT" sz="1400" dirty="0" smtClean="0"/>
                        <a:t>Sulphur</a:t>
                      </a:r>
                      <a:endParaRPr lang="en-TT" sz="1400" dirty="0"/>
                    </a:p>
                  </a:txBody>
                  <a:tcPr/>
                </a:tc>
                <a:tc>
                  <a:txBody>
                    <a:bodyPr/>
                    <a:lstStyle/>
                    <a:p>
                      <a:r>
                        <a:rPr lang="en-TT" sz="1400" dirty="0" smtClean="0"/>
                        <a:t>S</a:t>
                      </a:r>
                      <a:endParaRPr lang="en-TT" sz="1400" dirty="0"/>
                    </a:p>
                  </a:txBody>
                  <a:tcPr/>
                </a:tc>
                <a:tc>
                  <a:txBody>
                    <a:bodyPr/>
                    <a:lstStyle/>
                    <a:p>
                      <a:r>
                        <a:rPr lang="en-TT" sz="1400" dirty="0" smtClean="0"/>
                        <a:t>16</a:t>
                      </a:r>
                      <a:endParaRPr lang="en-TT" sz="1400" dirty="0"/>
                    </a:p>
                  </a:txBody>
                  <a:tcPr/>
                </a:tc>
                <a:tc>
                  <a:txBody>
                    <a:bodyPr/>
                    <a:lstStyle/>
                    <a:p>
                      <a:r>
                        <a:rPr lang="en-TT" sz="1400" dirty="0" smtClean="0"/>
                        <a:t>2,8,6</a:t>
                      </a:r>
                      <a:endParaRPr lang="en-TT" sz="1400" dirty="0"/>
                    </a:p>
                  </a:txBody>
                  <a:tcPr/>
                </a:tc>
              </a:tr>
              <a:tr h="370840">
                <a:tc>
                  <a:txBody>
                    <a:bodyPr/>
                    <a:lstStyle/>
                    <a:p>
                      <a:r>
                        <a:rPr lang="en-TT" sz="1400" dirty="0" smtClean="0"/>
                        <a:t>Chlorine</a:t>
                      </a:r>
                      <a:endParaRPr lang="en-TT" sz="1400" dirty="0"/>
                    </a:p>
                  </a:txBody>
                  <a:tcPr/>
                </a:tc>
                <a:tc>
                  <a:txBody>
                    <a:bodyPr/>
                    <a:lstStyle/>
                    <a:p>
                      <a:r>
                        <a:rPr lang="en-TT" sz="1400" dirty="0" err="1" smtClean="0"/>
                        <a:t>Cl</a:t>
                      </a:r>
                      <a:endParaRPr lang="en-TT" sz="1400" dirty="0"/>
                    </a:p>
                  </a:txBody>
                  <a:tcPr/>
                </a:tc>
                <a:tc>
                  <a:txBody>
                    <a:bodyPr/>
                    <a:lstStyle/>
                    <a:p>
                      <a:r>
                        <a:rPr lang="en-TT" sz="1400" dirty="0" smtClean="0"/>
                        <a:t>17</a:t>
                      </a:r>
                      <a:endParaRPr lang="en-TT" sz="1400" dirty="0"/>
                    </a:p>
                  </a:txBody>
                  <a:tcPr/>
                </a:tc>
                <a:tc>
                  <a:txBody>
                    <a:bodyPr/>
                    <a:lstStyle/>
                    <a:p>
                      <a:r>
                        <a:rPr lang="en-TT" sz="1400" dirty="0" smtClean="0"/>
                        <a:t>2,8,7</a:t>
                      </a:r>
                    </a:p>
                  </a:txBody>
                  <a:tcPr/>
                </a:tc>
              </a:tr>
              <a:tr h="550254">
                <a:tc>
                  <a:txBody>
                    <a:bodyPr/>
                    <a:lstStyle/>
                    <a:p>
                      <a:r>
                        <a:rPr lang="en-TT" sz="1400" dirty="0" smtClean="0"/>
                        <a:t>Argon</a:t>
                      </a:r>
                      <a:endParaRPr lang="en-TT" sz="1400" dirty="0"/>
                    </a:p>
                  </a:txBody>
                  <a:tcPr/>
                </a:tc>
                <a:tc>
                  <a:txBody>
                    <a:bodyPr/>
                    <a:lstStyle/>
                    <a:p>
                      <a:r>
                        <a:rPr lang="en-TT" sz="1400" dirty="0" err="1" smtClean="0"/>
                        <a:t>Ar</a:t>
                      </a:r>
                      <a:endParaRPr lang="en-TT" sz="1400" dirty="0"/>
                    </a:p>
                  </a:txBody>
                  <a:tcPr/>
                </a:tc>
                <a:tc>
                  <a:txBody>
                    <a:bodyPr/>
                    <a:lstStyle/>
                    <a:p>
                      <a:r>
                        <a:rPr lang="en-TT" sz="1400" dirty="0" smtClean="0"/>
                        <a:t>18</a:t>
                      </a:r>
                      <a:endParaRPr lang="en-T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sz="1400" dirty="0" smtClean="0"/>
                        <a:t>2,8,8</a:t>
                      </a:r>
                      <a:endParaRPr lang="en-TT" sz="1400" dirty="0"/>
                    </a:p>
                  </a:txBody>
                  <a:tcPr/>
                </a:tc>
              </a:tr>
              <a:tr h="370840">
                <a:tc>
                  <a:txBody>
                    <a:bodyPr/>
                    <a:lstStyle/>
                    <a:p>
                      <a:r>
                        <a:rPr lang="en-TT" sz="1400" dirty="0" smtClean="0"/>
                        <a:t>Potassium</a:t>
                      </a:r>
                      <a:endParaRPr lang="en-TT" sz="1400" dirty="0"/>
                    </a:p>
                  </a:txBody>
                  <a:tcPr/>
                </a:tc>
                <a:tc>
                  <a:txBody>
                    <a:bodyPr/>
                    <a:lstStyle/>
                    <a:p>
                      <a:r>
                        <a:rPr lang="en-TT" sz="1400" dirty="0" smtClean="0"/>
                        <a:t>K</a:t>
                      </a:r>
                      <a:endParaRPr lang="en-TT" sz="1400" dirty="0"/>
                    </a:p>
                  </a:txBody>
                  <a:tcPr/>
                </a:tc>
                <a:tc>
                  <a:txBody>
                    <a:bodyPr/>
                    <a:lstStyle/>
                    <a:p>
                      <a:r>
                        <a:rPr lang="en-TT" sz="1400" dirty="0" smtClean="0"/>
                        <a:t>19</a:t>
                      </a:r>
                      <a:endParaRPr lang="en-TT" sz="1400" dirty="0"/>
                    </a:p>
                  </a:txBody>
                  <a:tcPr/>
                </a:tc>
                <a:tc>
                  <a:txBody>
                    <a:bodyPr/>
                    <a:lstStyle/>
                    <a:p>
                      <a:r>
                        <a:rPr lang="en-TT" sz="1400" dirty="0" smtClean="0"/>
                        <a:t>2,8,8,1</a:t>
                      </a:r>
                      <a:endParaRPr lang="en-TT" sz="1400" dirty="0"/>
                    </a:p>
                  </a:txBody>
                  <a:tcPr/>
                </a:tc>
              </a:tr>
              <a:tr h="370840">
                <a:tc>
                  <a:txBody>
                    <a:bodyPr/>
                    <a:lstStyle/>
                    <a:p>
                      <a:r>
                        <a:rPr lang="en-TT" sz="1400" dirty="0" smtClean="0"/>
                        <a:t>Calcium</a:t>
                      </a:r>
                      <a:endParaRPr lang="en-TT" sz="1400" dirty="0"/>
                    </a:p>
                  </a:txBody>
                  <a:tcPr/>
                </a:tc>
                <a:tc>
                  <a:txBody>
                    <a:bodyPr/>
                    <a:lstStyle/>
                    <a:p>
                      <a:r>
                        <a:rPr lang="en-TT" sz="1400" dirty="0" smtClean="0"/>
                        <a:t>Ca</a:t>
                      </a:r>
                      <a:endParaRPr lang="en-TT" sz="1400" dirty="0"/>
                    </a:p>
                  </a:txBody>
                  <a:tcPr/>
                </a:tc>
                <a:tc>
                  <a:txBody>
                    <a:bodyPr/>
                    <a:lstStyle/>
                    <a:p>
                      <a:r>
                        <a:rPr lang="en-TT" sz="1400" dirty="0" smtClean="0"/>
                        <a:t>20</a:t>
                      </a:r>
                      <a:endParaRPr lang="en-T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sz="1400" dirty="0" smtClean="0"/>
                        <a:t>2,8,8,2</a:t>
                      </a:r>
                      <a:endParaRPr lang="en-TT" sz="1400" dirty="0"/>
                    </a:p>
                  </a:txBody>
                  <a:tcPr/>
                </a:tc>
              </a:tr>
            </a:tbl>
          </a:graphicData>
        </a:graphic>
      </p:graphicFrame>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75</a:t>
            </a:fld>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History of periodic table</a:t>
            </a:r>
            <a:endParaRPr lang="en-TT" dirty="0"/>
          </a:p>
        </p:txBody>
      </p:sp>
      <p:sp>
        <p:nvSpPr>
          <p:cNvPr id="3" name="Text Placeholder 2"/>
          <p:cNvSpPr>
            <a:spLocks noGrp="1"/>
          </p:cNvSpPr>
          <p:nvPr>
            <p:ph type="body" idx="1"/>
          </p:nvPr>
        </p:nvSpPr>
        <p:spPr/>
        <p:txBody>
          <a:bodyPr/>
          <a:lstStyle/>
          <a:p>
            <a:endParaRPr lang="en-TT"/>
          </a:p>
        </p:txBody>
      </p:sp>
      <p:sp>
        <p:nvSpPr>
          <p:cNvPr id="4" name="Date Placeholder 3"/>
          <p:cNvSpPr>
            <a:spLocks noGrp="1"/>
          </p:cNvSpPr>
          <p:nvPr>
            <p:ph type="dt" sz="half" idx="10"/>
          </p:nvPr>
        </p:nvSpPr>
        <p:spPr/>
        <p:txBody>
          <a:bodyPr/>
          <a:lstStyle/>
          <a:p>
            <a:fld id="{AC5A79F4-2DEF-460A-8C98-39CDC2438A03}"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E474D85C-5907-4A10-9B8A-B2B11FD0CB35}" type="slidenum">
              <a:rPr lang="en-TT" smtClean="0"/>
              <a:pPr/>
              <a:t>76</a:t>
            </a:fld>
            <a:endParaRPr lang="en-TT"/>
          </a:p>
        </p:txBody>
      </p:sp>
      <p:sp>
        <p:nvSpPr>
          <p:cNvPr id="7" name="TextBox 6"/>
          <p:cNvSpPr txBox="1"/>
          <p:nvPr/>
        </p:nvSpPr>
        <p:spPr>
          <a:xfrm>
            <a:off x="714348" y="3500438"/>
            <a:ext cx="7786742" cy="923330"/>
          </a:xfrm>
          <a:prstGeom prst="rect">
            <a:avLst/>
          </a:prstGeom>
          <a:solidFill>
            <a:srgbClr val="00CCFF"/>
          </a:solidFill>
        </p:spPr>
        <p:txBody>
          <a:bodyPr wrap="square" rtlCol="0">
            <a:spAutoFit/>
          </a:bodyPr>
          <a:lstStyle/>
          <a:p>
            <a:r>
              <a:rPr lang="en-US" b="1" dirty="0" smtClean="0"/>
              <a:t>Syllabus objective met:</a:t>
            </a:r>
          </a:p>
          <a:p>
            <a:endParaRPr lang="en-US" dirty="0" smtClean="0"/>
          </a:p>
          <a:p>
            <a:r>
              <a:rPr lang="en-US" dirty="0" smtClean="0"/>
              <a:t>Recount a brief history of the periodic table</a:t>
            </a:r>
            <a:endParaRPr lang="en-T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Antoine Lavoisier</a:t>
            </a:r>
            <a:endParaRPr lang="en-TT" dirty="0"/>
          </a:p>
        </p:txBody>
      </p:sp>
      <p:sp>
        <p:nvSpPr>
          <p:cNvPr id="4" name="Content Placeholder 3"/>
          <p:cNvSpPr>
            <a:spLocks noGrp="1"/>
          </p:cNvSpPr>
          <p:nvPr>
            <p:ph sz="half" idx="2"/>
          </p:nvPr>
        </p:nvSpPr>
        <p:spPr>
          <a:xfrm>
            <a:off x="3500430" y="1857364"/>
            <a:ext cx="5286412" cy="4572032"/>
          </a:xfrm>
        </p:spPr>
        <p:txBody>
          <a:bodyPr/>
          <a:lstStyle/>
          <a:p>
            <a:pPr algn="l">
              <a:buNone/>
            </a:pPr>
            <a:r>
              <a:rPr lang="en-TT" dirty="0" smtClean="0"/>
              <a:t>Wrote the first extensive list of elements containing 33 elements.</a:t>
            </a:r>
          </a:p>
          <a:p>
            <a:pPr algn="l">
              <a:buNone/>
            </a:pPr>
            <a:endParaRPr lang="en-TT" dirty="0" smtClean="0"/>
          </a:p>
          <a:p>
            <a:pPr algn="l">
              <a:buNone/>
            </a:pPr>
            <a:r>
              <a:rPr lang="en-TT" dirty="0" smtClean="0"/>
              <a:t>Distinguished between metals and non-metals.</a:t>
            </a:r>
          </a:p>
          <a:p>
            <a:pPr algn="l">
              <a:buNone/>
            </a:pPr>
            <a:endParaRPr lang="en-TT" dirty="0" smtClean="0"/>
          </a:p>
          <a:p>
            <a:pPr algn="l">
              <a:buNone/>
            </a:pPr>
            <a:r>
              <a:rPr lang="en-TT" i="1" dirty="0" smtClean="0"/>
              <a:t>Some of Lavoisier's elements were later shown to be compounds and mixtures.</a:t>
            </a:r>
            <a:endParaRPr lang="en-TT" dirty="0"/>
          </a:p>
        </p:txBody>
      </p:sp>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p>
            <a:fld id="{3674ABF1-9395-4A9A-8B66-D4DA65D09C2F}" type="slidenum">
              <a:rPr lang="en-TT" smtClean="0"/>
              <a:pPr/>
              <a:t>77</a:t>
            </a:fld>
            <a:endParaRPr lang="en-TT"/>
          </a:p>
        </p:txBody>
      </p:sp>
      <p:pic>
        <p:nvPicPr>
          <p:cNvPr id="1026" name="Picture 2"/>
          <p:cNvPicPr>
            <a:picLocks noGrp="1" noChangeAspect="1" noChangeArrowheads="1"/>
          </p:cNvPicPr>
          <p:nvPr>
            <p:ph sz="half" idx="1"/>
          </p:nvPr>
        </p:nvPicPr>
        <p:blipFill>
          <a:blip r:embed="rId2"/>
          <a:srcRect/>
          <a:stretch>
            <a:fillRect/>
          </a:stretch>
        </p:blipFill>
        <p:spPr bwMode="auto">
          <a:xfrm>
            <a:off x="1142976" y="1928802"/>
            <a:ext cx="2179320" cy="335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JÖNS JAKOB BERZELIUS</a:t>
            </a:r>
            <a:endParaRPr lang="en-TT" dirty="0"/>
          </a:p>
        </p:txBody>
      </p:sp>
      <p:sp>
        <p:nvSpPr>
          <p:cNvPr id="3" name="Content Placeholder 2"/>
          <p:cNvSpPr>
            <a:spLocks noGrp="1"/>
          </p:cNvSpPr>
          <p:nvPr>
            <p:ph sz="half" idx="1"/>
          </p:nvPr>
        </p:nvSpPr>
        <p:spPr>
          <a:xfrm>
            <a:off x="785786" y="1785926"/>
            <a:ext cx="4419600" cy="3352800"/>
          </a:xfrm>
        </p:spPr>
        <p:txBody>
          <a:bodyPr/>
          <a:lstStyle/>
          <a:p>
            <a:pPr algn="l">
              <a:buNone/>
            </a:pPr>
            <a:r>
              <a:rPr lang="en-TT" dirty="0" smtClean="0"/>
              <a:t>Developed a table of atomic weights.</a:t>
            </a:r>
          </a:p>
          <a:p>
            <a:pPr algn="l">
              <a:buNone/>
            </a:pPr>
            <a:endParaRPr lang="en-TT" dirty="0" smtClean="0"/>
          </a:p>
          <a:p>
            <a:pPr algn="l">
              <a:buNone/>
            </a:pPr>
            <a:r>
              <a:rPr lang="en-TT" dirty="0" smtClean="0"/>
              <a:t>Introduced letters to symbolize elements.</a:t>
            </a:r>
            <a:endParaRPr lang="en-TT" dirty="0"/>
          </a:p>
        </p:txBody>
      </p:sp>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p>
            <a:fld id="{3674ABF1-9395-4A9A-8B66-D4DA65D09C2F}" type="slidenum">
              <a:rPr lang="en-TT" smtClean="0"/>
              <a:pPr/>
              <a:t>78</a:t>
            </a:fld>
            <a:endParaRPr lang="en-TT"/>
          </a:p>
        </p:txBody>
      </p:sp>
      <p:pic>
        <p:nvPicPr>
          <p:cNvPr id="2050" name="Picture 2"/>
          <p:cNvPicPr>
            <a:picLocks noGrp="1" noChangeAspect="1" noChangeArrowheads="1"/>
          </p:cNvPicPr>
          <p:nvPr>
            <p:ph sz="half" idx="2"/>
          </p:nvPr>
        </p:nvPicPr>
        <p:blipFill>
          <a:blip r:embed="rId2"/>
          <a:srcRect/>
          <a:stretch>
            <a:fillRect/>
          </a:stretch>
        </p:blipFill>
        <p:spPr bwMode="auto">
          <a:xfrm>
            <a:off x="5929322" y="1928802"/>
            <a:ext cx="2650435" cy="335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TT" b="1" dirty="0" smtClean="0"/>
              <a:t>Johann </a:t>
            </a:r>
            <a:r>
              <a:rPr lang="en-TT" b="1" dirty="0" err="1" smtClean="0"/>
              <a:t>Döbereiner</a:t>
            </a:r>
            <a:endParaRPr lang="en-TT" dirty="0"/>
          </a:p>
        </p:txBody>
      </p:sp>
      <p:sp>
        <p:nvSpPr>
          <p:cNvPr id="9" name="Content Placeholder 8"/>
          <p:cNvSpPr>
            <a:spLocks noGrp="1"/>
          </p:cNvSpPr>
          <p:nvPr>
            <p:ph sz="half" idx="2"/>
          </p:nvPr>
        </p:nvSpPr>
        <p:spPr>
          <a:xfrm>
            <a:off x="3143240" y="1928802"/>
            <a:ext cx="5572164" cy="4214842"/>
          </a:xfrm>
        </p:spPr>
        <p:txBody>
          <a:bodyPr/>
          <a:lstStyle/>
          <a:p>
            <a:pPr algn="l">
              <a:buNone/>
            </a:pPr>
            <a:r>
              <a:rPr lang="en-TT" dirty="0" smtClean="0"/>
              <a:t>Developed 'triads', groups of 3 elements with similar properties.</a:t>
            </a:r>
          </a:p>
          <a:p>
            <a:pPr algn="l">
              <a:buNone/>
            </a:pPr>
            <a:endParaRPr lang="en-TT" i="1" dirty="0" smtClean="0"/>
          </a:p>
          <a:p>
            <a:pPr algn="l">
              <a:buNone/>
            </a:pPr>
            <a:r>
              <a:rPr lang="en-TT" i="1" dirty="0" smtClean="0"/>
              <a:t>Forerunner to the notion of groups.</a:t>
            </a:r>
            <a:endParaRPr lang="en-TT" dirty="0" smtClean="0"/>
          </a:p>
          <a:p>
            <a:pPr algn="l">
              <a:buNone/>
            </a:pPr>
            <a:endParaRPr lang="en-TT" dirty="0" smtClean="0"/>
          </a:p>
          <a:p>
            <a:pPr marL="514350" indent="-514350" algn="l">
              <a:buFont typeface="+mj-lt"/>
              <a:buAutoNum type="arabicPeriod"/>
            </a:pPr>
            <a:r>
              <a:rPr lang="en-TT" dirty="0" smtClean="0"/>
              <a:t>Lithium, sodium &amp; potassium</a:t>
            </a:r>
          </a:p>
          <a:p>
            <a:pPr marL="514350" indent="-514350" algn="l">
              <a:buFont typeface="+mj-lt"/>
              <a:buAutoNum type="arabicPeriod"/>
            </a:pPr>
            <a:r>
              <a:rPr lang="en-TT" dirty="0" smtClean="0"/>
              <a:t>Calcium, strontium &amp; barium</a:t>
            </a:r>
          </a:p>
          <a:p>
            <a:pPr marL="514350" indent="-514350" algn="l">
              <a:buFont typeface="+mj-lt"/>
              <a:buAutoNum type="arabicPeriod"/>
            </a:pPr>
            <a:r>
              <a:rPr lang="en-TT" dirty="0" smtClean="0"/>
              <a:t>Chlorine, bromine &amp; iodine</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79</a:t>
            </a:fld>
            <a:endParaRPr lang="en-TT"/>
          </a:p>
        </p:txBody>
      </p:sp>
      <p:pic>
        <p:nvPicPr>
          <p:cNvPr id="3074" name="Picture 2"/>
          <p:cNvPicPr>
            <a:picLocks noGrp="1" noChangeAspect="1" noChangeArrowheads="1"/>
          </p:cNvPicPr>
          <p:nvPr>
            <p:ph sz="half" idx="1"/>
          </p:nvPr>
        </p:nvPicPr>
        <p:blipFill>
          <a:blip r:embed="rId2"/>
          <a:srcRect/>
          <a:stretch>
            <a:fillRect/>
          </a:stretch>
        </p:blipFill>
        <p:spPr bwMode="auto">
          <a:xfrm>
            <a:off x="714348" y="1928802"/>
            <a:ext cx="2144248"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heckerboard(across)">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checkerboard(across)">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heckerboard(across)">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checkerboard(across)">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checkerboard(across)">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Billiard Ball atomic model</a:t>
            </a:r>
            <a:endParaRPr lang="en-TT" dirty="0"/>
          </a:p>
        </p:txBody>
      </p:sp>
      <p:sp>
        <p:nvSpPr>
          <p:cNvPr id="4" name="Text Placeholder 3"/>
          <p:cNvSpPr>
            <a:spLocks noGrp="1"/>
          </p:cNvSpPr>
          <p:nvPr>
            <p:ph type="body" sz="half" idx="2"/>
          </p:nvPr>
        </p:nvSpPr>
        <p:spPr>
          <a:xfrm>
            <a:off x="1792288" y="5367338"/>
            <a:ext cx="5851546" cy="804862"/>
          </a:xfrm>
        </p:spPr>
        <p:txBody>
          <a:bodyPr/>
          <a:lstStyle/>
          <a:p>
            <a:r>
              <a:rPr lang="en-TT" i="1" dirty="0" smtClean="0"/>
              <a:t>Source: </a:t>
            </a:r>
            <a:r>
              <a:rPr lang="en-TT" i="1" dirty="0" smtClean="0">
                <a:hlinkClick r:id="rId2"/>
              </a:rPr>
              <a:t>http://mhsweb.ci.manchester.ct.us/Library/webquests/atomicmodels.htm</a:t>
            </a:r>
            <a:endParaRPr lang="en-TT" dirty="0" smtClean="0"/>
          </a:p>
          <a:p>
            <a:endParaRPr lang="en-TT" dirty="0"/>
          </a:p>
        </p:txBody>
      </p:sp>
      <p:pic>
        <p:nvPicPr>
          <p:cNvPr id="5" name="Picture 2" descr="http://mhsweb.ci.manchester.ct.us/Library/webquests/SOLID.gif"/>
          <p:cNvPicPr>
            <a:picLocks noGrp="1" noChangeAspect="1" noChangeArrowheads="1"/>
          </p:cNvPicPr>
          <p:nvPr>
            <p:ph type="pic" idx="1"/>
          </p:nvPr>
        </p:nvPicPr>
        <p:blipFill>
          <a:blip r:embed="rId3"/>
          <a:srcRect t="12500" b="12500"/>
          <a:stretch>
            <a:fillRect/>
          </a:stretch>
        </p:blipFill>
        <p:spPr bwMode="auto">
          <a:prstGeom prst="rect">
            <a:avLst/>
          </a:prstGeom>
          <a:noFill/>
        </p:spPr>
      </p:pic>
      <p:sp>
        <p:nvSpPr>
          <p:cNvPr id="6" name="Date Placeholder 5"/>
          <p:cNvSpPr>
            <a:spLocks noGrp="1"/>
          </p:cNvSpPr>
          <p:nvPr>
            <p:ph type="dt" sz="half" idx="10"/>
          </p:nvPr>
        </p:nvSpPr>
        <p:spPr/>
        <p:txBody>
          <a:bodyPr/>
          <a:lstStyle/>
          <a:p>
            <a:fld id="{98E00D6B-4F97-4715-9672-5BE35E9711F3}" type="datetime1">
              <a:rPr lang="en-US" smtClean="0"/>
              <a:pPr/>
              <a:t>11/1/2015</a:t>
            </a:fld>
            <a:endParaRPr lang="en-TT"/>
          </a:p>
        </p:txBody>
      </p:sp>
      <p:sp>
        <p:nvSpPr>
          <p:cNvPr id="7" name="Slide Number Placeholder 6"/>
          <p:cNvSpPr>
            <a:spLocks noGrp="1"/>
          </p:cNvSpPr>
          <p:nvPr>
            <p:ph type="sldNum" sz="quarter" idx="12"/>
          </p:nvPr>
        </p:nvSpPr>
        <p:spPr/>
        <p:txBody>
          <a:bodyPr/>
          <a:lstStyle/>
          <a:p>
            <a:fld id="{48252AA2-CADB-40EE-A885-8922D55422C8}" type="slidenum">
              <a:rPr lang="en-TT" smtClean="0"/>
              <a:pPr/>
              <a:t>8</a:t>
            </a:fld>
            <a:endParaRPr lang="en-TT"/>
          </a:p>
        </p:txBody>
      </p:sp>
      <p:sp>
        <p:nvSpPr>
          <p:cNvPr id="8" name="Footer Placeholder 7"/>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b="1" dirty="0" smtClean="0"/>
              <a:t>John Newlands</a:t>
            </a:r>
            <a:endParaRPr lang="en-TT" dirty="0"/>
          </a:p>
        </p:txBody>
      </p:sp>
      <p:sp>
        <p:nvSpPr>
          <p:cNvPr id="3" name="Content Placeholder 2"/>
          <p:cNvSpPr>
            <a:spLocks noGrp="1"/>
          </p:cNvSpPr>
          <p:nvPr>
            <p:ph sz="half" idx="1"/>
          </p:nvPr>
        </p:nvSpPr>
        <p:spPr>
          <a:xfrm>
            <a:off x="500034" y="1857364"/>
            <a:ext cx="5072098" cy="4643470"/>
          </a:xfrm>
        </p:spPr>
        <p:txBody>
          <a:bodyPr/>
          <a:lstStyle/>
          <a:p>
            <a:pPr algn="l">
              <a:buNone/>
            </a:pPr>
            <a:r>
              <a:rPr lang="en-TT" dirty="0" smtClean="0"/>
              <a:t>The known elements (&gt;60) were arranged in order of atomic weights</a:t>
            </a:r>
          </a:p>
          <a:p>
            <a:pPr algn="l">
              <a:buNone/>
            </a:pPr>
            <a:r>
              <a:rPr lang="en-TT" dirty="0" smtClean="0"/>
              <a:t>He observed similarities between the first and ninth elements, the second and tenth elements etc. </a:t>
            </a:r>
          </a:p>
          <a:p>
            <a:pPr algn="l">
              <a:buNone/>
            </a:pPr>
            <a:r>
              <a:rPr lang="en-TT" dirty="0" smtClean="0"/>
              <a:t>He proposed the 'Law of Octaves'.</a:t>
            </a:r>
          </a:p>
          <a:p>
            <a:pPr algn="l">
              <a:buNone/>
            </a:pPr>
            <a:endParaRPr lang="en-TT" sz="1400" i="1" dirty="0" smtClean="0"/>
          </a:p>
          <a:p>
            <a:pPr algn="l">
              <a:buNone/>
            </a:pPr>
            <a:r>
              <a:rPr lang="en-TT" i="1" dirty="0" smtClean="0"/>
              <a:t>Forerunner to the notion of periods.</a:t>
            </a:r>
            <a:endParaRPr lang="en-TT" dirty="0"/>
          </a:p>
        </p:txBody>
      </p:sp>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p>
            <a:fld id="{3674ABF1-9395-4A9A-8B66-D4DA65D09C2F}" type="slidenum">
              <a:rPr lang="en-TT" smtClean="0"/>
              <a:pPr/>
              <a:t>80</a:t>
            </a:fld>
            <a:endParaRPr lang="en-TT"/>
          </a:p>
        </p:txBody>
      </p:sp>
      <p:pic>
        <p:nvPicPr>
          <p:cNvPr id="4098" name="Picture 2"/>
          <p:cNvPicPr>
            <a:picLocks noGrp="1" noChangeAspect="1" noChangeArrowheads="1"/>
          </p:cNvPicPr>
          <p:nvPr>
            <p:ph sz="half" idx="2"/>
          </p:nvPr>
        </p:nvPicPr>
        <p:blipFill>
          <a:blip r:embed="rId3"/>
          <a:srcRect/>
          <a:stretch>
            <a:fillRect/>
          </a:stretch>
        </p:blipFill>
        <p:spPr bwMode="auto">
          <a:xfrm>
            <a:off x="5786446" y="1928802"/>
            <a:ext cx="2428875" cy="3305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b="1" dirty="0" err="1" smtClean="0"/>
              <a:t>Lothar</a:t>
            </a:r>
            <a:r>
              <a:rPr lang="en-TT" b="1" dirty="0" smtClean="0"/>
              <a:t> Meyer</a:t>
            </a:r>
            <a:endParaRPr lang="en-TT" dirty="0"/>
          </a:p>
        </p:txBody>
      </p:sp>
      <p:sp>
        <p:nvSpPr>
          <p:cNvPr id="4" name="Content Placeholder 3"/>
          <p:cNvSpPr>
            <a:spLocks noGrp="1"/>
          </p:cNvSpPr>
          <p:nvPr>
            <p:ph sz="half" idx="2"/>
          </p:nvPr>
        </p:nvSpPr>
        <p:spPr>
          <a:xfrm>
            <a:off x="3500430" y="1785926"/>
            <a:ext cx="5072098" cy="3352800"/>
          </a:xfrm>
        </p:spPr>
        <p:txBody>
          <a:bodyPr/>
          <a:lstStyle/>
          <a:p>
            <a:pPr algn="l">
              <a:buNone/>
            </a:pPr>
            <a:r>
              <a:rPr lang="en-TT" dirty="0" smtClean="0"/>
              <a:t>Compiled a Periodic Table of 56 elements based on the periodicity of properties such as molar volume when arranged in order of atomic weight.</a:t>
            </a:r>
            <a:endParaRPr lang="en-TT" dirty="0"/>
          </a:p>
        </p:txBody>
      </p:sp>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p>
            <a:fld id="{3674ABF1-9395-4A9A-8B66-D4DA65D09C2F}" type="slidenum">
              <a:rPr lang="en-TT" smtClean="0"/>
              <a:pPr/>
              <a:t>81</a:t>
            </a:fld>
            <a:endParaRPr lang="en-TT"/>
          </a:p>
        </p:txBody>
      </p:sp>
      <p:pic>
        <p:nvPicPr>
          <p:cNvPr id="5122" name="Picture 2"/>
          <p:cNvPicPr>
            <a:picLocks noGrp="1" noChangeAspect="1" noChangeArrowheads="1"/>
          </p:cNvPicPr>
          <p:nvPr>
            <p:ph sz="half" idx="1"/>
          </p:nvPr>
        </p:nvPicPr>
        <p:blipFill>
          <a:blip r:embed="rId2"/>
          <a:srcRect/>
          <a:stretch>
            <a:fillRect/>
          </a:stretch>
        </p:blipFill>
        <p:spPr bwMode="auto">
          <a:xfrm>
            <a:off x="785786" y="1785926"/>
            <a:ext cx="2524125" cy="2990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Dmitri Mendeleev</a:t>
            </a:r>
            <a:endParaRPr lang="en-TT" dirty="0"/>
          </a:p>
        </p:txBody>
      </p:sp>
      <p:sp>
        <p:nvSpPr>
          <p:cNvPr id="3" name="Content Placeholder 2"/>
          <p:cNvSpPr>
            <a:spLocks noGrp="1"/>
          </p:cNvSpPr>
          <p:nvPr>
            <p:ph sz="half" idx="1"/>
          </p:nvPr>
        </p:nvSpPr>
        <p:spPr>
          <a:xfrm>
            <a:off x="714348" y="1785926"/>
            <a:ext cx="4714908" cy="4429156"/>
          </a:xfrm>
        </p:spPr>
        <p:txBody>
          <a:bodyPr/>
          <a:lstStyle/>
          <a:p>
            <a:pPr algn="l">
              <a:buNone/>
            </a:pPr>
            <a:r>
              <a:rPr lang="en-TT" dirty="0" smtClean="0"/>
              <a:t>Produced a table based on atomic weights but arranged 'periodically' with elements with similar properties under each other. </a:t>
            </a:r>
          </a:p>
          <a:p>
            <a:pPr algn="l">
              <a:buNone/>
            </a:pPr>
            <a:r>
              <a:rPr lang="en-TT" dirty="0" smtClean="0"/>
              <a:t>Gaps were left for elements that were unknown at that time and their properties predicted</a:t>
            </a:r>
            <a:endParaRPr lang="en-TT" dirty="0"/>
          </a:p>
        </p:txBody>
      </p:sp>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p>
            <a:fld id="{3674ABF1-9395-4A9A-8B66-D4DA65D09C2F}" type="slidenum">
              <a:rPr lang="en-TT" smtClean="0"/>
              <a:pPr/>
              <a:t>82</a:t>
            </a:fld>
            <a:endParaRPr lang="en-TT"/>
          </a:p>
        </p:txBody>
      </p:sp>
      <p:pic>
        <p:nvPicPr>
          <p:cNvPr id="6146" name="Picture 2"/>
          <p:cNvPicPr>
            <a:picLocks noGrp="1" noChangeAspect="1" noChangeArrowheads="1"/>
          </p:cNvPicPr>
          <p:nvPr>
            <p:ph sz="half" idx="2"/>
          </p:nvPr>
        </p:nvPicPr>
        <p:blipFill>
          <a:blip r:embed="rId2"/>
          <a:srcRect/>
          <a:stretch>
            <a:fillRect/>
          </a:stretch>
        </p:blipFill>
        <p:spPr bwMode="auto">
          <a:xfrm>
            <a:off x="5500694" y="1785926"/>
            <a:ext cx="2228850" cy="2667000"/>
          </a:xfrm>
          <a:prstGeom prst="rect">
            <a:avLst/>
          </a:prstGeom>
          <a:noFill/>
          <a:ln w="9525">
            <a:noFill/>
            <a:miter lim="800000"/>
            <a:headEnd/>
            <a:tailEnd/>
          </a:ln>
          <a:effectLst/>
        </p:spPr>
      </p:pic>
      <p:sp>
        <p:nvSpPr>
          <p:cNvPr id="9" name="TextBox 8"/>
          <p:cNvSpPr txBox="1"/>
          <p:nvPr/>
        </p:nvSpPr>
        <p:spPr>
          <a:xfrm>
            <a:off x="4857752" y="4572008"/>
            <a:ext cx="4071966" cy="1754326"/>
          </a:xfrm>
          <a:prstGeom prst="rect">
            <a:avLst/>
          </a:prstGeom>
          <a:noFill/>
        </p:spPr>
        <p:txBody>
          <a:bodyPr wrap="square" rtlCol="0">
            <a:spAutoFit/>
          </a:bodyPr>
          <a:lstStyle/>
          <a:p>
            <a:r>
              <a:rPr lang="en-TT" i="1" dirty="0" smtClean="0"/>
              <a:t>Mendeleev's Periodic Table was important because it enabled the properties of elements to be predicted by means of the </a:t>
            </a:r>
            <a:r>
              <a:rPr lang="en-TT" b="1" i="1" dirty="0" smtClean="0"/>
              <a:t>'periodic law': </a:t>
            </a:r>
            <a:r>
              <a:rPr lang="en-TT" i="1" dirty="0" smtClean="0"/>
              <a:t>properties of the elements vary periodically with their atomic weights.</a:t>
            </a:r>
            <a:endParaRPr lang="en-T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TT" dirty="0" smtClean="0"/>
              <a:t>William Ramsay</a:t>
            </a:r>
            <a:endParaRPr lang="en-TT" dirty="0"/>
          </a:p>
        </p:txBody>
      </p:sp>
      <p:sp>
        <p:nvSpPr>
          <p:cNvPr id="9" name="Content Placeholder 8"/>
          <p:cNvSpPr>
            <a:spLocks noGrp="1"/>
          </p:cNvSpPr>
          <p:nvPr>
            <p:ph sz="half" idx="2"/>
          </p:nvPr>
        </p:nvSpPr>
        <p:spPr>
          <a:xfrm>
            <a:off x="3357554" y="1785926"/>
            <a:ext cx="5357850" cy="3352800"/>
          </a:xfrm>
        </p:spPr>
        <p:txBody>
          <a:bodyPr/>
          <a:lstStyle/>
          <a:p>
            <a:pPr algn="l">
              <a:buNone/>
            </a:pPr>
            <a:r>
              <a:rPr lang="en-TT" dirty="0" smtClean="0"/>
              <a:t>Discovered the Noble Gases</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83</a:t>
            </a:fld>
            <a:endParaRPr lang="en-TT"/>
          </a:p>
        </p:txBody>
      </p:sp>
      <p:pic>
        <p:nvPicPr>
          <p:cNvPr id="7170" name="Picture 2"/>
          <p:cNvPicPr>
            <a:picLocks noGrp="1" noChangeAspect="1" noChangeArrowheads="1"/>
          </p:cNvPicPr>
          <p:nvPr>
            <p:ph sz="half" idx="1"/>
          </p:nvPr>
        </p:nvPicPr>
        <p:blipFill>
          <a:blip r:embed="rId2"/>
          <a:srcRect/>
          <a:stretch>
            <a:fillRect/>
          </a:stretch>
        </p:blipFill>
        <p:spPr bwMode="auto">
          <a:xfrm>
            <a:off x="928662" y="1857364"/>
            <a:ext cx="2188556" cy="335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heckerboard(across)">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b="1" dirty="0" smtClean="0"/>
              <a:t>Henry Moseley</a:t>
            </a:r>
            <a:endParaRPr lang="en-TT" dirty="0"/>
          </a:p>
        </p:txBody>
      </p:sp>
      <p:sp>
        <p:nvSpPr>
          <p:cNvPr id="3" name="Content Placeholder 2"/>
          <p:cNvSpPr>
            <a:spLocks noGrp="1"/>
          </p:cNvSpPr>
          <p:nvPr>
            <p:ph sz="half" idx="1"/>
          </p:nvPr>
        </p:nvSpPr>
        <p:spPr>
          <a:xfrm>
            <a:off x="857224" y="1928802"/>
            <a:ext cx="4419600" cy="4071966"/>
          </a:xfrm>
        </p:spPr>
        <p:txBody>
          <a:bodyPr/>
          <a:lstStyle/>
          <a:p>
            <a:pPr algn="l">
              <a:buNone/>
            </a:pPr>
            <a:r>
              <a:rPr lang="en-TT" dirty="0" smtClean="0"/>
              <a:t>Determined the atomic number of each of the elements</a:t>
            </a:r>
          </a:p>
          <a:p>
            <a:pPr algn="l">
              <a:buNone/>
            </a:pPr>
            <a:r>
              <a:rPr lang="en-TT" dirty="0" smtClean="0"/>
              <a:t>He modified the 'Periodic Law' to read that the properties of the elements vary periodically with their atomic numbers.</a:t>
            </a:r>
            <a:endParaRPr lang="en-TT" dirty="0"/>
          </a:p>
        </p:txBody>
      </p:sp>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p>
            <a:fld id="{3674ABF1-9395-4A9A-8B66-D4DA65D09C2F}" type="slidenum">
              <a:rPr lang="en-TT" smtClean="0"/>
              <a:pPr/>
              <a:t>84</a:t>
            </a:fld>
            <a:endParaRPr lang="en-TT"/>
          </a:p>
        </p:txBody>
      </p:sp>
      <p:pic>
        <p:nvPicPr>
          <p:cNvPr id="8194" name="Picture 2"/>
          <p:cNvPicPr>
            <a:picLocks noGrp="1" noChangeAspect="1" noChangeArrowheads="1"/>
          </p:cNvPicPr>
          <p:nvPr>
            <p:ph sz="half" idx="2"/>
          </p:nvPr>
        </p:nvPicPr>
        <p:blipFill>
          <a:blip r:embed="rId2"/>
          <a:srcRect/>
          <a:stretch>
            <a:fillRect/>
          </a:stretch>
        </p:blipFill>
        <p:spPr bwMode="auto">
          <a:xfrm>
            <a:off x="5786446" y="1857364"/>
            <a:ext cx="2250201" cy="335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additive="base">
                                        <p:cTn id="11" dur="500" fill="hold"/>
                                        <p:tgtEl>
                                          <p:spTgt spid="8194"/>
                                        </p:tgtEl>
                                        <p:attrNameLst>
                                          <p:attrName>ppt_x</p:attrName>
                                        </p:attrNameLst>
                                      </p:cBhvr>
                                      <p:tavLst>
                                        <p:tav tm="0">
                                          <p:val>
                                            <p:strVal val="#ppt_x"/>
                                          </p:val>
                                        </p:tav>
                                        <p:tav tm="100000">
                                          <p:val>
                                            <p:strVal val="#ppt_x"/>
                                          </p:val>
                                        </p:tav>
                                      </p:tavLst>
                                    </p:anim>
                                    <p:anim calcmode="lin" valueType="num">
                                      <p:cBhvr additive="base">
                                        <p:cTn id="1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Glenn Seaborg</a:t>
            </a:r>
            <a:endParaRPr lang="en-TT" dirty="0"/>
          </a:p>
        </p:txBody>
      </p:sp>
      <p:sp>
        <p:nvSpPr>
          <p:cNvPr id="4" name="Content Placeholder 3"/>
          <p:cNvSpPr>
            <a:spLocks noGrp="1"/>
          </p:cNvSpPr>
          <p:nvPr>
            <p:ph sz="half" idx="2"/>
          </p:nvPr>
        </p:nvSpPr>
        <p:spPr>
          <a:xfrm>
            <a:off x="3857620" y="2000240"/>
            <a:ext cx="4643470" cy="4071966"/>
          </a:xfrm>
        </p:spPr>
        <p:txBody>
          <a:bodyPr/>
          <a:lstStyle/>
          <a:p>
            <a:pPr algn="l">
              <a:buNone/>
            </a:pPr>
            <a:r>
              <a:rPr lang="en-TT" dirty="0" smtClean="0"/>
              <a:t>Synthesised </a:t>
            </a:r>
            <a:r>
              <a:rPr lang="en-TT" dirty="0" err="1" smtClean="0"/>
              <a:t>transuranic</a:t>
            </a:r>
            <a:r>
              <a:rPr lang="en-TT" dirty="0" smtClean="0"/>
              <a:t> elements (the elements after uranium in the periodic table)</a:t>
            </a:r>
          </a:p>
          <a:p>
            <a:pPr algn="l">
              <a:buNone/>
            </a:pPr>
            <a:endParaRPr lang="en-TT" i="1" dirty="0" smtClean="0"/>
          </a:p>
          <a:p>
            <a:pPr algn="l">
              <a:buNone/>
            </a:pPr>
            <a:r>
              <a:rPr lang="en-TT" i="1" dirty="0" smtClean="0"/>
              <a:t>These new elements were part of a new block of the Periodic table called Actinides</a:t>
            </a:r>
            <a:endParaRPr lang="en-TT" dirty="0"/>
          </a:p>
        </p:txBody>
      </p:sp>
      <p:sp>
        <p:nvSpPr>
          <p:cNvPr id="5" name="Date Placeholder 4"/>
          <p:cNvSpPr>
            <a:spLocks noGrp="1"/>
          </p:cNvSpPr>
          <p:nvPr>
            <p:ph type="dt" sz="half" idx="10"/>
          </p:nvPr>
        </p:nvSpPr>
        <p:spPr/>
        <p:txBody>
          <a:bodyPr/>
          <a:lstStyle/>
          <a:p>
            <a:fld id="{34141629-9F71-4EC3-AF4F-0892DE515E2D}" type="datetime1">
              <a:rPr lang="en-US" smtClean="0"/>
              <a:pPr/>
              <a:t>11/1/2015</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
        <p:nvSpPr>
          <p:cNvPr id="7" name="Slide Number Placeholder 6"/>
          <p:cNvSpPr>
            <a:spLocks noGrp="1"/>
          </p:cNvSpPr>
          <p:nvPr>
            <p:ph type="sldNum" sz="quarter" idx="12"/>
          </p:nvPr>
        </p:nvSpPr>
        <p:spPr/>
        <p:txBody>
          <a:bodyPr/>
          <a:lstStyle/>
          <a:p>
            <a:fld id="{3674ABF1-9395-4A9A-8B66-D4DA65D09C2F}" type="slidenum">
              <a:rPr lang="en-TT" smtClean="0"/>
              <a:pPr/>
              <a:t>85</a:t>
            </a:fld>
            <a:endParaRPr lang="en-TT"/>
          </a:p>
        </p:txBody>
      </p:sp>
      <p:pic>
        <p:nvPicPr>
          <p:cNvPr id="9218" name="Picture 2"/>
          <p:cNvPicPr>
            <a:picLocks noGrp="1" noChangeAspect="1" noChangeArrowheads="1"/>
          </p:cNvPicPr>
          <p:nvPr>
            <p:ph sz="half" idx="1"/>
          </p:nvPr>
        </p:nvPicPr>
        <p:blipFill>
          <a:blip r:embed="rId2"/>
          <a:srcRect/>
          <a:stretch>
            <a:fillRect/>
          </a:stretch>
        </p:blipFill>
        <p:spPr bwMode="auto">
          <a:xfrm>
            <a:off x="859603" y="2667000"/>
            <a:ext cx="2700394" cy="335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TT" dirty="0" smtClean="0"/>
              <a:t>Their efforts culminated in....</a:t>
            </a:r>
            <a:endParaRPr lang="en-TT" dirty="0"/>
          </a:p>
        </p:txBody>
      </p:sp>
      <p:sp>
        <p:nvSpPr>
          <p:cNvPr id="8" name="Text Placeholder 7"/>
          <p:cNvSpPr>
            <a:spLocks noGrp="1"/>
          </p:cNvSpPr>
          <p:nvPr>
            <p:ph type="body" idx="1"/>
          </p:nvPr>
        </p:nvSpPr>
        <p:spPr/>
        <p:txBody>
          <a:bodyPr/>
          <a:lstStyle/>
          <a:p>
            <a:endParaRPr lang="en-TT"/>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86</a:t>
            </a:fld>
            <a:endParaRPr lang="en-TT"/>
          </a:p>
        </p:txBody>
      </p:sp>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modern day periodic table</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87</a:t>
            </a:fld>
            <a:endParaRPr lang="en-TT" dirty="0"/>
          </a:p>
        </p:txBody>
      </p:sp>
      <p:pic>
        <p:nvPicPr>
          <p:cNvPr id="10242" name="Picture 2"/>
          <p:cNvPicPr>
            <a:picLocks noGrp="1" noChangeAspect="1" noChangeArrowheads="1"/>
          </p:cNvPicPr>
          <p:nvPr>
            <p:ph idx="1"/>
          </p:nvPr>
        </p:nvPicPr>
        <p:blipFill>
          <a:blip r:embed="rId2"/>
          <a:srcRect/>
          <a:stretch>
            <a:fillRect/>
          </a:stretch>
        </p:blipFill>
        <p:spPr bwMode="auto">
          <a:xfrm>
            <a:off x="1071538" y="1785926"/>
            <a:ext cx="7072362" cy="42737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diamond(in)">
                                      <p:cBhvr>
                                        <p:cTn id="11"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Periodic table explained</a:t>
            </a:r>
            <a:endParaRPr lang="en-TT" dirty="0"/>
          </a:p>
        </p:txBody>
      </p:sp>
      <p:sp>
        <p:nvSpPr>
          <p:cNvPr id="3" name="Text Placeholder 2"/>
          <p:cNvSpPr>
            <a:spLocks noGrp="1"/>
          </p:cNvSpPr>
          <p:nvPr>
            <p:ph type="body" idx="1"/>
          </p:nvPr>
        </p:nvSpPr>
        <p:spPr/>
        <p:txBody>
          <a:bodyPr/>
          <a:lstStyle/>
          <a:p>
            <a:endParaRPr lang="en-TT"/>
          </a:p>
        </p:txBody>
      </p:sp>
      <p:sp>
        <p:nvSpPr>
          <p:cNvPr id="4" name="Date Placeholder 3"/>
          <p:cNvSpPr>
            <a:spLocks noGrp="1"/>
          </p:cNvSpPr>
          <p:nvPr>
            <p:ph type="dt" sz="half" idx="10"/>
          </p:nvPr>
        </p:nvSpPr>
        <p:spPr/>
        <p:txBody>
          <a:bodyPr/>
          <a:lstStyle/>
          <a:p>
            <a:fld id="{AC5A79F4-2DEF-460A-8C98-39CDC2438A03}"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E474D85C-5907-4A10-9B8A-B2B11FD0CB35}" type="slidenum">
              <a:rPr lang="en-TT" smtClean="0"/>
              <a:pPr/>
              <a:t>88</a:t>
            </a:fld>
            <a:endParaRPr lang="en-TT"/>
          </a:p>
        </p:txBody>
      </p:sp>
      <p:sp>
        <p:nvSpPr>
          <p:cNvPr id="8" name="TextBox 7"/>
          <p:cNvSpPr txBox="1"/>
          <p:nvPr/>
        </p:nvSpPr>
        <p:spPr>
          <a:xfrm>
            <a:off x="785786" y="2071678"/>
            <a:ext cx="7786742" cy="2308324"/>
          </a:xfrm>
          <a:prstGeom prst="rect">
            <a:avLst/>
          </a:prstGeom>
          <a:solidFill>
            <a:srgbClr val="00CCFF"/>
          </a:solidFill>
        </p:spPr>
        <p:txBody>
          <a:bodyPr wrap="square" rtlCol="0">
            <a:spAutoFit/>
          </a:bodyPr>
          <a:lstStyle/>
          <a:p>
            <a:r>
              <a:rPr lang="en-US" b="1" dirty="0" smtClean="0"/>
              <a:t>Syllabus objectives met:</a:t>
            </a:r>
          </a:p>
          <a:p>
            <a:r>
              <a:rPr lang="en-US" dirty="0" smtClean="0"/>
              <a:t>State that the table is divided into rows ( periods ) and columns ( groups )</a:t>
            </a:r>
          </a:p>
          <a:p>
            <a:endParaRPr lang="en-US" dirty="0" smtClean="0"/>
          </a:p>
          <a:p>
            <a:r>
              <a:rPr lang="en-US" dirty="0" smtClean="0"/>
              <a:t>Understand the electronic configuration is related to the position in the periodic table i.e. the number of numbers give you the period and the last number gives you the group . 2,8,6 = period 3 group 6</a:t>
            </a:r>
            <a:br>
              <a:rPr lang="en-US" dirty="0" smtClean="0"/>
            </a:br>
            <a:endParaRPr lang="en-US" dirty="0" smtClean="0"/>
          </a:p>
          <a:p>
            <a:r>
              <a:rPr lang="en-US" dirty="0" smtClean="0"/>
              <a:t>Give common names for groups 1 , 2 , 7 and 8</a:t>
            </a:r>
            <a:endParaRPr lang="en-T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Groups in the periodic table</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dirty="0" smtClean="0"/>
              <a:t>Atoms and The Periodic Table Prepared by JGL</a:t>
            </a:r>
            <a:endParaRPr lang="en-TT" dirty="0"/>
          </a:p>
        </p:txBody>
      </p:sp>
      <p:sp>
        <p:nvSpPr>
          <p:cNvPr id="6" name="Slide Number Placeholder 5"/>
          <p:cNvSpPr>
            <a:spLocks noGrp="1"/>
          </p:cNvSpPr>
          <p:nvPr>
            <p:ph type="sldNum" sz="quarter" idx="12"/>
          </p:nvPr>
        </p:nvSpPr>
        <p:spPr/>
        <p:txBody>
          <a:bodyPr/>
          <a:lstStyle/>
          <a:p>
            <a:fld id="{3010FBE0-A70E-41E2-A3FC-39A37474F2DD}" type="slidenum">
              <a:rPr lang="en-TT" smtClean="0"/>
              <a:pPr/>
              <a:t>89</a:t>
            </a:fld>
            <a:endParaRPr lang="en-TT"/>
          </a:p>
        </p:txBody>
      </p:sp>
      <p:pic>
        <p:nvPicPr>
          <p:cNvPr id="11266" name="Picture 2"/>
          <p:cNvPicPr>
            <a:picLocks noGrp="1" noChangeAspect="1" noChangeArrowheads="1"/>
          </p:cNvPicPr>
          <p:nvPr>
            <p:ph idx="1"/>
          </p:nvPr>
        </p:nvPicPr>
        <p:blipFill>
          <a:blip r:embed="rId2"/>
          <a:srcRect/>
          <a:stretch>
            <a:fillRect/>
          </a:stretch>
        </p:blipFill>
        <p:spPr bwMode="auto">
          <a:xfrm>
            <a:off x="714348" y="1785926"/>
            <a:ext cx="7786742" cy="4427245"/>
          </a:xfrm>
          <a:prstGeom prst="rect">
            <a:avLst/>
          </a:prstGeom>
          <a:noFill/>
          <a:ln w="9525">
            <a:noFill/>
            <a:miter lim="800000"/>
            <a:headEnd/>
            <a:tailEnd/>
          </a:ln>
          <a:effectLst/>
        </p:spPr>
      </p:pic>
      <p:sp>
        <p:nvSpPr>
          <p:cNvPr id="7" name="Line Callout 3 (No Border) 6"/>
          <p:cNvSpPr/>
          <p:nvPr/>
        </p:nvSpPr>
        <p:spPr bwMode="auto">
          <a:xfrm>
            <a:off x="1000100" y="428604"/>
            <a:ext cx="3714776" cy="642942"/>
          </a:xfrm>
          <a:prstGeom prst="callout3">
            <a:avLst>
              <a:gd name="adj1" fmla="val 18750"/>
              <a:gd name="adj2" fmla="val -8333"/>
              <a:gd name="adj3" fmla="val 18750"/>
              <a:gd name="adj4" fmla="val -16667"/>
              <a:gd name="adj5" fmla="val 100000"/>
              <a:gd name="adj6" fmla="val -16667"/>
              <a:gd name="adj7" fmla="val 234332"/>
              <a:gd name="adj8" fmla="val -2719"/>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TT" dirty="0" smtClean="0"/>
              <a:t>These columns are known as GROUPS</a:t>
            </a:r>
          </a:p>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cxnSp>
        <p:nvCxnSpPr>
          <p:cNvPr id="9" name="Straight Arrow Connector 8"/>
          <p:cNvCxnSpPr/>
          <p:nvPr/>
        </p:nvCxnSpPr>
        <p:spPr bwMode="auto">
          <a:xfrm rot="16200000" flipH="1">
            <a:off x="107125" y="1178703"/>
            <a:ext cx="1785950" cy="71438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 name="Straight Arrow Connector 10"/>
          <p:cNvCxnSpPr/>
          <p:nvPr/>
        </p:nvCxnSpPr>
        <p:spPr bwMode="auto">
          <a:xfrm rot="16200000" flipH="1">
            <a:off x="35687" y="1321579"/>
            <a:ext cx="2500330" cy="128588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rot="16200000" flipH="1">
            <a:off x="321439" y="964389"/>
            <a:ext cx="2500330" cy="18573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Straight Arrow Connector 14"/>
          <p:cNvCxnSpPr/>
          <p:nvPr/>
        </p:nvCxnSpPr>
        <p:spPr bwMode="auto">
          <a:xfrm rot="16200000" flipH="1">
            <a:off x="464315" y="821513"/>
            <a:ext cx="2643206" cy="22860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Straight Arrow Connector 16"/>
          <p:cNvCxnSpPr/>
          <p:nvPr/>
        </p:nvCxnSpPr>
        <p:spPr bwMode="auto">
          <a:xfrm>
            <a:off x="642910" y="642918"/>
            <a:ext cx="2714644" cy="257176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Straight Arrow Connector 18"/>
          <p:cNvCxnSpPr/>
          <p:nvPr/>
        </p:nvCxnSpPr>
        <p:spPr bwMode="auto">
          <a:xfrm>
            <a:off x="642910" y="642918"/>
            <a:ext cx="3143272" cy="257176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1" name="Straight Arrow Connector 20"/>
          <p:cNvCxnSpPr/>
          <p:nvPr/>
        </p:nvCxnSpPr>
        <p:spPr bwMode="auto">
          <a:xfrm>
            <a:off x="642910" y="642918"/>
            <a:ext cx="3571900" cy="264320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Straight Arrow Connector 22"/>
          <p:cNvCxnSpPr/>
          <p:nvPr/>
        </p:nvCxnSpPr>
        <p:spPr bwMode="auto">
          <a:xfrm>
            <a:off x="571472" y="642918"/>
            <a:ext cx="4000528" cy="257176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5" name="Straight Arrow Connector 24"/>
          <p:cNvCxnSpPr/>
          <p:nvPr/>
        </p:nvCxnSpPr>
        <p:spPr bwMode="auto">
          <a:xfrm>
            <a:off x="571472" y="642918"/>
            <a:ext cx="4500594" cy="257176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7" name="Straight Arrow Connector 26"/>
          <p:cNvCxnSpPr/>
          <p:nvPr/>
        </p:nvCxnSpPr>
        <p:spPr bwMode="auto">
          <a:xfrm>
            <a:off x="571472" y="642918"/>
            <a:ext cx="4857784" cy="257176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9" name="Straight Arrow Connector 28"/>
          <p:cNvCxnSpPr/>
          <p:nvPr/>
        </p:nvCxnSpPr>
        <p:spPr bwMode="auto">
          <a:xfrm>
            <a:off x="642910" y="642918"/>
            <a:ext cx="5214974" cy="257176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1" name="Straight Arrow Connector 30"/>
          <p:cNvCxnSpPr/>
          <p:nvPr/>
        </p:nvCxnSpPr>
        <p:spPr bwMode="auto">
          <a:xfrm>
            <a:off x="642910" y="642918"/>
            <a:ext cx="5572164" cy="171451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3" name="Straight Arrow Connector 32"/>
          <p:cNvCxnSpPr/>
          <p:nvPr/>
        </p:nvCxnSpPr>
        <p:spPr bwMode="auto">
          <a:xfrm>
            <a:off x="571472" y="642918"/>
            <a:ext cx="6072230" cy="171451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5" name="Straight Arrow Connector 34"/>
          <p:cNvCxnSpPr/>
          <p:nvPr/>
        </p:nvCxnSpPr>
        <p:spPr bwMode="auto">
          <a:xfrm>
            <a:off x="642910" y="642918"/>
            <a:ext cx="6500858" cy="171451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7" name="Straight Arrow Connector 36"/>
          <p:cNvCxnSpPr/>
          <p:nvPr/>
        </p:nvCxnSpPr>
        <p:spPr bwMode="auto">
          <a:xfrm>
            <a:off x="642910" y="642918"/>
            <a:ext cx="6858048" cy="171451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9" name="Straight Arrow Connector 38"/>
          <p:cNvCxnSpPr/>
          <p:nvPr/>
        </p:nvCxnSpPr>
        <p:spPr bwMode="auto">
          <a:xfrm>
            <a:off x="642910" y="571480"/>
            <a:ext cx="7286676" cy="178595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a:off x="642910" y="571480"/>
            <a:ext cx="7643866" cy="13573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2" name="TextBox 41"/>
          <p:cNvSpPr txBox="1"/>
          <p:nvPr/>
        </p:nvSpPr>
        <p:spPr>
          <a:xfrm>
            <a:off x="785786" y="5214950"/>
            <a:ext cx="1785950" cy="646331"/>
          </a:xfrm>
          <a:prstGeom prst="rect">
            <a:avLst/>
          </a:prstGeom>
          <a:noFill/>
        </p:spPr>
        <p:txBody>
          <a:bodyPr wrap="square" rtlCol="0">
            <a:spAutoFit/>
          </a:bodyPr>
          <a:lstStyle/>
          <a:p>
            <a:r>
              <a:rPr lang="en-TT" dirty="0" smtClean="0"/>
              <a:t>There are 18 GROUPS</a:t>
            </a:r>
            <a:endParaRPr lang="en-TT" dirty="0"/>
          </a:p>
        </p:txBody>
      </p:sp>
      <p:sp>
        <p:nvSpPr>
          <p:cNvPr id="43" name="TextBox 42"/>
          <p:cNvSpPr txBox="1"/>
          <p:nvPr/>
        </p:nvSpPr>
        <p:spPr>
          <a:xfrm>
            <a:off x="714348" y="4857760"/>
            <a:ext cx="428628" cy="369332"/>
          </a:xfrm>
          <a:prstGeom prst="rect">
            <a:avLst/>
          </a:prstGeom>
          <a:noFill/>
        </p:spPr>
        <p:txBody>
          <a:bodyPr wrap="square" rtlCol="0">
            <a:spAutoFit/>
          </a:bodyPr>
          <a:lstStyle/>
          <a:p>
            <a:r>
              <a:rPr lang="en-TT" dirty="0" smtClean="0"/>
              <a:t>1</a:t>
            </a:r>
            <a:endParaRPr lang="en-TT" dirty="0"/>
          </a:p>
        </p:txBody>
      </p:sp>
      <p:sp>
        <p:nvSpPr>
          <p:cNvPr id="44" name="TextBox 43"/>
          <p:cNvSpPr txBox="1"/>
          <p:nvPr/>
        </p:nvSpPr>
        <p:spPr>
          <a:xfrm>
            <a:off x="2285984" y="4786322"/>
            <a:ext cx="428628" cy="369332"/>
          </a:xfrm>
          <a:prstGeom prst="rect">
            <a:avLst/>
          </a:prstGeom>
          <a:noFill/>
        </p:spPr>
        <p:txBody>
          <a:bodyPr wrap="square" rtlCol="0">
            <a:spAutoFit/>
          </a:bodyPr>
          <a:lstStyle/>
          <a:p>
            <a:r>
              <a:rPr lang="en-TT" dirty="0" smtClean="0"/>
              <a:t>4</a:t>
            </a:r>
            <a:endParaRPr lang="en-TT" dirty="0"/>
          </a:p>
        </p:txBody>
      </p:sp>
      <p:sp>
        <p:nvSpPr>
          <p:cNvPr id="45" name="TextBox 44"/>
          <p:cNvSpPr txBox="1"/>
          <p:nvPr/>
        </p:nvSpPr>
        <p:spPr>
          <a:xfrm>
            <a:off x="2714612" y="4786322"/>
            <a:ext cx="428628" cy="369332"/>
          </a:xfrm>
          <a:prstGeom prst="rect">
            <a:avLst/>
          </a:prstGeom>
          <a:noFill/>
        </p:spPr>
        <p:txBody>
          <a:bodyPr wrap="square" rtlCol="0">
            <a:spAutoFit/>
          </a:bodyPr>
          <a:lstStyle/>
          <a:p>
            <a:r>
              <a:rPr lang="en-TT" dirty="0" smtClean="0"/>
              <a:t>5</a:t>
            </a:r>
            <a:endParaRPr lang="en-TT" dirty="0"/>
          </a:p>
        </p:txBody>
      </p:sp>
      <p:sp>
        <p:nvSpPr>
          <p:cNvPr id="46" name="TextBox 45"/>
          <p:cNvSpPr txBox="1"/>
          <p:nvPr/>
        </p:nvSpPr>
        <p:spPr>
          <a:xfrm>
            <a:off x="3143240" y="4786322"/>
            <a:ext cx="428628" cy="369332"/>
          </a:xfrm>
          <a:prstGeom prst="rect">
            <a:avLst/>
          </a:prstGeom>
          <a:noFill/>
        </p:spPr>
        <p:txBody>
          <a:bodyPr wrap="square" rtlCol="0">
            <a:spAutoFit/>
          </a:bodyPr>
          <a:lstStyle/>
          <a:p>
            <a:r>
              <a:rPr lang="en-TT" dirty="0" smtClean="0"/>
              <a:t>6</a:t>
            </a:r>
            <a:endParaRPr lang="en-TT" dirty="0"/>
          </a:p>
        </p:txBody>
      </p:sp>
      <p:sp>
        <p:nvSpPr>
          <p:cNvPr id="47" name="TextBox 46"/>
          <p:cNvSpPr txBox="1"/>
          <p:nvPr/>
        </p:nvSpPr>
        <p:spPr>
          <a:xfrm>
            <a:off x="3643306" y="4786322"/>
            <a:ext cx="428628" cy="369332"/>
          </a:xfrm>
          <a:prstGeom prst="rect">
            <a:avLst/>
          </a:prstGeom>
          <a:noFill/>
        </p:spPr>
        <p:txBody>
          <a:bodyPr wrap="square" rtlCol="0">
            <a:spAutoFit/>
          </a:bodyPr>
          <a:lstStyle/>
          <a:p>
            <a:r>
              <a:rPr lang="en-TT" dirty="0" smtClean="0"/>
              <a:t>7</a:t>
            </a:r>
            <a:endParaRPr lang="en-TT" dirty="0"/>
          </a:p>
        </p:txBody>
      </p:sp>
      <p:sp>
        <p:nvSpPr>
          <p:cNvPr id="48" name="TextBox 47"/>
          <p:cNvSpPr txBox="1"/>
          <p:nvPr/>
        </p:nvSpPr>
        <p:spPr>
          <a:xfrm>
            <a:off x="3929058" y="4786322"/>
            <a:ext cx="428628" cy="369332"/>
          </a:xfrm>
          <a:prstGeom prst="rect">
            <a:avLst/>
          </a:prstGeom>
          <a:noFill/>
        </p:spPr>
        <p:txBody>
          <a:bodyPr wrap="square" rtlCol="0">
            <a:spAutoFit/>
          </a:bodyPr>
          <a:lstStyle/>
          <a:p>
            <a:r>
              <a:rPr lang="en-TT" dirty="0" smtClean="0"/>
              <a:t>8</a:t>
            </a:r>
            <a:endParaRPr lang="en-TT" dirty="0"/>
          </a:p>
        </p:txBody>
      </p:sp>
      <p:sp>
        <p:nvSpPr>
          <p:cNvPr id="49" name="TextBox 48"/>
          <p:cNvSpPr txBox="1"/>
          <p:nvPr/>
        </p:nvSpPr>
        <p:spPr>
          <a:xfrm>
            <a:off x="4357686" y="4786322"/>
            <a:ext cx="428628" cy="369332"/>
          </a:xfrm>
          <a:prstGeom prst="rect">
            <a:avLst/>
          </a:prstGeom>
          <a:noFill/>
        </p:spPr>
        <p:txBody>
          <a:bodyPr wrap="square" rtlCol="0">
            <a:spAutoFit/>
          </a:bodyPr>
          <a:lstStyle/>
          <a:p>
            <a:r>
              <a:rPr lang="en-TT" dirty="0" smtClean="0"/>
              <a:t>9</a:t>
            </a:r>
            <a:endParaRPr lang="en-TT" dirty="0"/>
          </a:p>
        </p:txBody>
      </p:sp>
      <p:sp>
        <p:nvSpPr>
          <p:cNvPr id="50" name="TextBox 49"/>
          <p:cNvSpPr txBox="1"/>
          <p:nvPr/>
        </p:nvSpPr>
        <p:spPr>
          <a:xfrm>
            <a:off x="4786314" y="4572008"/>
            <a:ext cx="571504" cy="369332"/>
          </a:xfrm>
          <a:prstGeom prst="rect">
            <a:avLst/>
          </a:prstGeom>
          <a:noFill/>
        </p:spPr>
        <p:txBody>
          <a:bodyPr wrap="square" rtlCol="0">
            <a:spAutoFit/>
          </a:bodyPr>
          <a:lstStyle/>
          <a:p>
            <a:r>
              <a:rPr lang="en-TT" dirty="0" smtClean="0"/>
              <a:t>10</a:t>
            </a:r>
            <a:endParaRPr lang="en-TT" dirty="0"/>
          </a:p>
        </p:txBody>
      </p:sp>
      <p:sp>
        <p:nvSpPr>
          <p:cNvPr id="51" name="TextBox 50"/>
          <p:cNvSpPr txBox="1"/>
          <p:nvPr/>
        </p:nvSpPr>
        <p:spPr>
          <a:xfrm>
            <a:off x="5214942" y="4572008"/>
            <a:ext cx="428628" cy="369332"/>
          </a:xfrm>
          <a:prstGeom prst="rect">
            <a:avLst/>
          </a:prstGeom>
          <a:noFill/>
        </p:spPr>
        <p:txBody>
          <a:bodyPr wrap="square" rtlCol="0">
            <a:spAutoFit/>
          </a:bodyPr>
          <a:lstStyle/>
          <a:p>
            <a:r>
              <a:rPr lang="en-TT" dirty="0" smtClean="0"/>
              <a:t>11</a:t>
            </a:r>
            <a:endParaRPr lang="en-TT" dirty="0"/>
          </a:p>
        </p:txBody>
      </p:sp>
      <p:sp>
        <p:nvSpPr>
          <p:cNvPr id="52" name="TextBox 51"/>
          <p:cNvSpPr txBox="1"/>
          <p:nvPr/>
        </p:nvSpPr>
        <p:spPr>
          <a:xfrm>
            <a:off x="5572132" y="4572008"/>
            <a:ext cx="571504" cy="369332"/>
          </a:xfrm>
          <a:prstGeom prst="rect">
            <a:avLst/>
          </a:prstGeom>
          <a:noFill/>
        </p:spPr>
        <p:txBody>
          <a:bodyPr wrap="square" rtlCol="0">
            <a:spAutoFit/>
          </a:bodyPr>
          <a:lstStyle/>
          <a:p>
            <a:r>
              <a:rPr lang="en-TT" dirty="0" smtClean="0"/>
              <a:t>12</a:t>
            </a:r>
            <a:endParaRPr lang="en-TT" dirty="0"/>
          </a:p>
        </p:txBody>
      </p:sp>
      <p:sp>
        <p:nvSpPr>
          <p:cNvPr id="53" name="TextBox 52"/>
          <p:cNvSpPr txBox="1"/>
          <p:nvPr/>
        </p:nvSpPr>
        <p:spPr>
          <a:xfrm>
            <a:off x="6000760" y="4572008"/>
            <a:ext cx="571504" cy="369332"/>
          </a:xfrm>
          <a:prstGeom prst="rect">
            <a:avLst/>
          </a:prstGeom>
          <a:noFill/>
        </p:spPr>
        <p:txBody>
          <a:bodyPr wrap="square" rtlCol="0">
            <a:spAutoFit/>
          </a:bodyPr>
          <a:lstStyle/>
          <a:p>
            <a:r>
              <a:rPr lang="en-TT" dirty="0" smtClean="0"/>
              <a:t>13</a:t>
            </a:r>
            <a:endParaRPr lang="en-TT" dirty="0"/>
          </a:p>
        </p:txBody>
      </p:sp>
      <p:sp>
        <p:nvSpPr>
          <p:cNvPr id="54" name="TextBox 53"/>
          <p:cNvSpPr txBox="1"/>
          <p:nvPr/>
        </p:nvSpPr>
        <p:spPr>
          <a:xfrm>
            <a:off x="6357950" y="4572008"/>
            <a:ext cx="538178" cy="369332"/>
          </a:xfrm>
          <a:prstGeom prst="rect">
            <a:avLst/>
          </a:prstGeom>
          <a:noFill/>
        </p:spPr>
        <p:txBody>
          <a:bodyPr wrap="square" rtlCol="0">
            <a:spAutoFit/>
          </a:bodyPr>
          <a:lstStyle/>
          <a:p>
            <a:r>
              <a:rPr lang="en-TT" dirty="0" smtClean="0"/>
              <a:t>14</a:t>
            </a:r>
            <a:endParaRPr lang="en-TT" dirty="0"/>
          </a:p>
        </p:txBody>
      </p:sp>
      <p:sp>
        <p:nvSpPr>
          <p:cNvPr id="55" name="TextBox 54"/>
          <p:cNvSpPr txBox="1"/>
          <p:nvPr/>
        </p:nvSpPr>
        <p:spPr>
          <a:xfrm>
            <a:off x="6858016" y="4572008"/>
            <a:ext cx="571504" cy="369332"/>
          </a:xfrm>
          <a:prstGeom prst="rect">
            <a:avLst/>
          </a:prstGeom>
          <a:noFill/>
        </p:spPr>
        <p:txBody>
          <a:bodyPr wrap="square" rtlCol="0">
            <a:spAutoFit/>
          </a:bodyPr>
          <a:lstStyle/>
          <a:p>
            <a:r>
              <a:rPr lang="en-TT" dirty="0" smtClean="0"/>
              <a:t>15</a:t>
            </a:r>
            <a:endParaRPr lang="en-TT" dirty="0"/>
          </a:p>
        </p:txBody>
      </p:sp>
      <p:sp>
        <p:nvSpPr>
          <p:cNvPr id="56" name="TextBox 55"/>
          <p:cNvSpPr txBox="1"/>
          <p:nvPr/>
        </p:nvSpPr>
        <p:spPr>
          <a:xfrm>
            <a:off x="7215206" y="4572008"/>
            <a:ext cx="500066" cy="369332"/>
          </a:xfrm>
          <a:prstGeom prst="rect">
            <a:avLst/>
          </a:prstGeom>
          <a:noFill/>
        </p:spPr>
        <p:txBody>
          <a:bodyPr wrap="square" rtlCol="0">
            <a:spAutoFit/>
          </a:bodyPr>
          <a:lstStyle/>
          <a:p>
            <a:r>
              <a:rPr lang="en-TT" dirty="0" smtClean="0"/>
              <a:t>16</a:t>
            </a:r>
            <a:endParaRPr lang="en-TT" dirty="0"/>
          </a:p>
        </p:txBody>
      </p:sp>
      <p:sp>
        <p:nvSpPr>
          <p:cNvPr id="57" name="TextBox 56"/>
          <p:cNvSpPr txBox="1"/>
          <p:nvPr/>
        </p:nvSpPr>
        <p:spPr>
          <a:xfrm>
            <a:off x="7643834" y="4572008"/>
            <a:ext cx="571504" cy="369332"/>
          </a:xfrm>
          <a:prstGeom prst="rect">
            <a:avLst/>
          </a:prstGeom>
          <a:noFill/>
        </p:spPr>
        <p:txBody>
          <a:bodyPr wrap="square" rtlCol="0">
            <a:spAutoFit/>
          </a:bodyPr>
          <a:lstStyle/>
          <a:p>
            <a:r>
              <a:rPr lang="en-TT" dirty="0" smtClean="0"/>
              <a:t>17</a:t>
            </a:r>
            <a:endParaRPr lang="en-TT" dirty="0"/>
          </a:p>
        </p:txBody>
      </p:sp>
      <p:sp>
        <p:nvSpPr>
          <p:cNvPr id="58" name="TextBox 57"/>
          <p:cNvSpPr txBox="1"/>
          <p:nvPr/>
        </p:nvSpPr>
        <p:spPr>
          <a:xfrm>
            <a:off x="8072462" y="4572008"/>
            <a:ext cx="571504" cy="369332"/>
          </a:xfrm>
          <a:prstGeom prst="rect">
            <a:avLst/>
          </a:prstGeom>
          <a:noFill/>
        </p:spPr>
        <p:txBody>
          <a:bodyPr wrap="square" rtlCol="0">
            <a:spAutoFit/>
          </a:bodyPr>
          <a:lstStyle/>
          <a:p>
            <a:r>
              <a:rPr lang="en-TT" dirty="0" smtClean="0"/>
              <a:t>18</a:t>
            </a:r>
            <a:endParaRPr lang="en-TT" dirty="0"/>
          </a:p>
        </p:txBody>
      </p:sp>
      <p:sp>
        <p:nvSpPr>
          <p:cNvPr id="60" name="TextBox 59"/>
          <p:cNvSpPr txBox="1"/>
          <p:nvPr/>
        </p:nvSpPr>
        <p:spPr>
          <a:xfrm>
            <a:off x="1142976" y="4857760"/>
            <a:ext cx="428628" cy="369332"/>
          </a:xfrm>
          <a:prstGeom prst="rect">
            <a:avLst/>
          </a:prstGeom>
          <a:noFill/>
        </p:spPr>
        <p:txBody>
          <a:bodyPr wrap="square" rtlCol="0">
            <a:spAutoFit/>
          </a:bodyPr>
          <a:lstStyle/>
          <a:p>
            <a:r>
              <a:rPr lang="en-TT" dirty="0" smtClean="0"/>
              <a:t>2</a:t>
            </a:r>
            <a:endParaRPr lang="en-TT" dirty="0"/>
          </a:p>
        </p:txBody>
      </p:sp>
      <p:sp>
        <p:nvSpPr>
          <p:cNvPr id="61" name="TextBox 60"/>
          <p:cNvSpPr txBox="1"/>
          <p:nvPr/>
        </p:nvSpPr>
        <p:spPr>
          <a:xfrm>
            <a:off x="1571604" y="4857760"/>
            <a:ext cx="428628" cy="369332"/>
          </a:xfrm>
          <a:prstGeom prst="rect">
            <a:avLst/>
          </a:prstGeom>
          <a:noFill/>
        </p:spPr>
        <p:txBody>
          <a:bodyPr wrap="square" rtlCol="0">
            <a:spAutoFit/>
          </a:bodyPr>
          <a:lstStyle/>
          <a:p>
            <a:r>
              <a:rPr lang="en-TT" dirty="0" smtClean="0"/>
              <a:t>3</a:t>
            </a:r>
            <a:endParaRPr lang="en-TT" dirty="0"/>
          </a:p>
        </p:txBody>
      </p:sp>
      <p:sp>
        <p:nvSpPr>
          <p:cNvPr id="62" name="TextBox 61"/>
          <p:cNvSpPr txBox="1"/>
          <p:nvPr/>
        </p:nvSpPr>
        <p:spPr>
          <a:xfrm>
            <a:off x="4786314" y="500042"/>
            <a:ext cx="3714776" cy="923330"/>
          </a:xfrm>
          <a:prstGeom prst="rect">
            <a:avLst/>
          </a:prstGeom>
          <a:noFill/>
        </p:spPr>
        <p:txBody>
          <a:bodyPr wrap="square" rtlCol="0">
            <a:spAutoFit/>
          </a:bodyPr>
          <a:lstStyle/>
          <a:p>
            <a:r>
              <a:rPr lang="en-TT" dirty="0" smtClean="0"/>
              <a:t>GROUPS are also known as FAMILIES</a:t>
            </a:r>
          </a:p>
          <a:p>
            <a:endParaRPr lang="en-T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amond(in)">
                                      <p:cBhvr>
                                        <p:cTn id="11" dur="20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1" presetClass="entr" presetSubtype="0" fill="hold" grpId="0" nodeType="clickEffect">
                                  <p:stCondLst>
                                    <p:cond delay="0"/>
                                  </p:stCondLst>
                                  <p:childTnLst>
                                    <p:set>
                                      <p:cBhvr>
                                        <p:cTn id="19" dur="1000">
                                          <p:stCondLst>
                                            <p:cond delay="0"/>
                                          </p:stCondLst>
                                        </p:cTn>
                                        <p:tgtEl>
                                          <p:spTgt spid="6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1" presetClass="entr" presetSubtype="0" fill="hold" grpId="0" nodeType="click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nodeType="clickEffect">
                                  <p:stCondLst>
                                    <p:cond delay="0"/>
                                  </p:stCondLst>
                                  <p:childTnLst>
                                    <p:set>
                                      <p:cBhvr>
                                        <p:cTn id="31" dur="1000">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1" presetClass="entr" presetSubtype="0" fill="hold" nodeType="clickEffect">
                                  <p:stCondLst>
                                    <p:cond delay="0"/>
                                  </p:stCondLst>
                                  <p:childTnLst>
                                    <p:set>
                                      <p:cBhvr>
                                        <p:cTn id="39" dur="1000">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1" presetClass="entr" presetSubtype="0" fill="hold" nodeType="clickEffect">
                                  <p:stCondLst>
                                    <p:cond delay="0"/>
                                  </p:stCondLst>
                                  <p:childTnLst>
                                    <p:set>
                                      <p:cBhvr>
                                        <p:cTn id="47" dur="1000">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1" presetClass="entr" presetSubtype="0" fill="hold" nodeType="clickEffect">
                                  <p:stCondLst>
                                    <p:cond delay="0"/>
                                  </p:stCondLst>
                                  <p:childTnLst>
                                    <p:set>
                                      <p:cBhvr>
                                        <p:cTn id="55" dur="1000">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1" presetClass="entr" presetSubtype="0" fill="hold" nodeType="clickEffect">
                                  <p:stCondLst>
                                    <p:cond delay="0"/>
                                  </p:stCondLst>
                                  <p:childTnLst>
                                    <p:set>
                                      <p:cBhvr>
                                        <p:cTn id="63" dur="1000">
                                          <p:stCondLst>
                                            <p:cond delay="0"/>
                                          </p:stCondLst>
                                        </p:cTn>
                                        <p:tgtEl>
                                          <p:spTgt spid="1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1" presetClass="entr" presetSubtype="0" fill="hold" nodeType="clickEffect">
                                  <p:stCondLst>
                                    <p:cond delay="0"/>
                                  </p:stCondLst>
                                  <p:childTnLst>
                                    <p:set>
                                      <p:cBhvr>
                                        <p:cTn id="71" dur="1000">
                                          <p:stCondLst>
                                            <p:cond delay="0"/>
                                          </p:stCondLst>
                                        </p:cTn>
                                        <p:tgtEl>
                                          <p:spTgt spid="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1" presetClass="entr" presetSubtype="0" fill="hold" nodeType="clickEffect">
                                  <p:stCondLst>
                                    <p:cond delay="0"/>
                                  </p:stCondLst>
                                  <p:childTnLst>
                                    <p:set>
                                      <p:cBhvr>
                                        <p:cTn id="79" dur="1000">
                                          <p:stCondLst>
                                            <p:cond delay="0"/>
                                          </p:stCondLst>
                                        </p:cTn>
                                        <p:tgtEl>
                                          <p:spTgt spid="2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1" presetClass="entr" presetSubtype="0" fill="hold" nodeType="clickEffect">
                                  <p:stCondLst>
                                    <p:cond delay="0"/>
                                  </p:stCondLst>
                                  <p:childTnLst>
                                    <p:set>
                                      <p:cBhvr>
                                        <p:cTn id="87" dur="1000">
                                          <p:stCondLst>
                                            <p:cond delay="0"/>
                                          </p:stCondLst>
                                        </p:cTn>
                                        <p:tgtEl>
                                          <p:spTgt spid="2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1" presetClass="entr" presetSubtype="0" fill="hold" nodeType="clickEffect">
                                  <p:stCondLst>
                                    <p:cond delay="0"/>
                                  </p:stCondLst>
                                  <p:childTnLst>
                                    <p:set>
                                      <p:cBhvr>
                                        <p:cTn id="95" dur="1000">
                                          <p:stCondLst>
                                            <p:cond delay="0"/>
                                          </p:stCondLst>
                                        </p:cTn>
                                        <p:tgtEl>
                                          <p:spTgt spid="25"/>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1" presetClass="entr" presetSubtype="0" fill="hold" nodeType="clickEffect">
                                  <p:stCondLst>
                                    <p:cond delay="0"/>
                                  </p:stCondLst>
                                  <p:childTnLst>
                                    <p:set>
                                      <p:cBhvr>
                                        <p:cTn id="103" dur="1000">
                                          <p:stCondLst>
                                            <p:cond delay="0"/>
                                          </p:stCondLst>
                                        </p:cTn>
                                        <p:tgtEl>
                                          <p:spTgt spid="2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1"/>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1" presetClass="entr" presetSubtype="0" fill="hold" nodeType="clickEffect">
                                  <p:stCondLst>
                                    <p:cond delay="0"/>
                                  </p:stCondLst>
                                  <p:childTnLst>
                                    <p:set>
                                      <p:cBhvr>
                                        <p:cTn id="111" dur="1000">
                                          <p:stCondLst>
                                            <p:cond delay="0"/>
                                          </p:stCondLst>
                                        </p:cTn>
                                        <p:tgtEl>
                                          <p:spTgt spid="29"/>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52"/>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1" presetClass="entr" presetSubtype="0" fill="hold" nodeType="clickEffect">
                                  <p:stCondLst>
                                    <p:cond delay="0"/>
                                  </p:stCondLst>
                                  <p:childTnLst>
                                    <p:set>
                                      <p:cBhvr>
                                        <p:cTn id="119" dur="1000">
                                          <p:stCondLst>
                                            <p:cond delay="0"/>
                                          </p:stCondLst>
                                        </p:cTn>
                                        <p:tgtEl>
                                          <p:spTgt spid="31"/>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53"/>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1" presetClass="entr" presetSubtype="0" fill="hold" nodeType="clickEffect">
                                  <p:stCondLst>
                                    <p:cond delay="0"/>
                                  </p:stCondLst>
                                  <p:childTnLst>
                                    <p:set>
                                      <p:cBhvr>
                                        <p:cTn id="127" dur="1000">
                                          <p:stCondLst>
                                            <p:cond delay="0"/>
                                          </p:stCondLst>
                                        </p:cTn>
                                        <p:tgtEl>
                                          <p:spTgt spid="33"/>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54"/>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1" presetClass="entr" presetSubtype="0" fill="hold" nodeType="clickEffect">
                                  <p:stCondLst>
                                    <p:cond delay="0"/>
                                  </p:stCondLst>
                                  <p:childTnLst>
                                    <p:set>
                                      <p:cBhvr>
                                        <p:cTn id="135" dur="1000">
                                          <p:stCondLst>
                                            <p:cond delay="0"/>
                                          </p:stCondLst>
                                        </p:cTn>
                                        <p:tgtEl>
                                          <p:spTgt spid="35"/>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1" presetClass="entr" presetSubtype="0" fill="hold" nodeType="clickEffect">
                                  <p:stCondLst>
                                    <p:cond delay="0"/>
                                  </p:stCondLst>
                                  <p:childTnLst>
                                    <p:set>
                                      <p:cBhvr>
                                        <p:cTn id="143" dur="1000">
                                          <p:stCondLst>
                                            <p:cond delay="0"/>
                                          </p:stCondLst>
                                        </p:cTn>
                                        <p:tgtEl>
                                          <p:spTgt spid="3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56"/>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1" presetClass="entr" presetSubtype="0" fill="hold" nodeType="clickEffect">
                                  <p:stCondLst>
                                    <p:cond delay="0"/>
                                  </p:stCondLst>
                                  <p:childTnLst>
                                    <p:set>
                                      <p:cBhvr>
                                        <p:cTn id="151" dur="1000">
                                          <p:stCondLst>
                                            <p:cond delay="0"/>
                                          </p:stCondLst>
                                        </p:cTn>
                                        <p:tgtEl>
                                          <p:spTgt spid="39"/>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57"/>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1" presetClass="entr" presetSubtype="0" fill="hold" nodeType="clickEffect">
                                  <p:stCondLst>
                                    <p:cond delay="0"/>
                                  </p:stCondLst>
                                  <p:childTnLst>
                                    <p:set>
                                      <p:cBhvr>
                                        <p:cTn id="159" dur="1000">
                                          <p:stCondLst>
                                            <p:cond delay="0"/>
                                          </p:stCondLst>
                                        </p:cTn>
                                        <p:tgtEl>
                                          <p:spTgt spid="41"/>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rot="5400000">
            <a:off x="5370067" y="2804412"/>
            <a:ext cx="5666016" cy="914400"/>
          </a:xfrm>
        </p:spPr>
        <p:txBody>
          <a:bodyPr/>
          <a:lstStyle/>
          <a:p>
            <a:pPr>
              <a:defRPr/>
            </a:pPr>
            <a:r>
              <a:rPr lang="en-TT" dirty="0" smtClean="0"/>
              <a:t>Concept of elements</a:t>
            </a:r>
            <a:r>
              <a:rPr lang="en-TT" dirty="0"/>
              <a:t/>
            </a:r>
            <a:br>
              <a:rPr lang="en-TT" dirty="0"/>
            </a:br>
            <a:endParaRPr lang="en-TT" dirty="0"/>
          </a:p>
        </p:txBody>
      </p:sp>
      <p:graphicFrame>
        <p:nvGraphicFramePr>
          <p:cNvPr id="8" name="Content Placeholder 7"/>
          <p:cNvGraphicFramePr>
            <a:graphicFrameLocks noGrp="1"/>
          </p:cNvGraphicFramePr>
          <p:nvPr>
            <p:ph sz="half" idx="2"/>
          </p:nvPr>
        </p:nvGraphicFramePr>
        <p:xfrm>
          <a:off x="1071538" y="357166"/>
          <a:ext cx="7643866"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0BBF641-EEF9-46E6-99E2-30A7F2728835}" type="datetime1">
              <a:rPr lang="en-US" smtClean="0"/>
              <a:pPr/>
              <a:t>11/1/2015</a:t>
            </a:fld>
            <a:endParaRPr lang="en-TT"/>
          </a:p>
        </p:txBody>
      </p:sp>
      <p:sp>
        <p:nvSpPr>
          <p:cNvPr id="5" name="Slide Number Placeholder 4"/>
          <p:cNvSpPr>
            <a:spLocks noGrp="1"/>
          </p:cNvSpPr>
          <p:nvPr>
            <p:ph type="sldNum" sz="quarter" idx="12"/>
          </p:nvPr>
        </p:nvSpPr>
        <p:spPr/>
        <p:txBody>
          <a:bodyPr/>
          <a:lstStyle/>
          <a:p>
            <a:fld id="{3674ABF1-9395-4A9A-8B66-D4DA65D09C2F}" type="slidenum">
              <a:rPr lang="en-TT" smtClean="0"/>
              <a:pPr/>
              <a:t>9</a:t>
            </a:fld>
            <a:endParaRPr lang="en-TT"/>
          </a:p>
        </p:txBody>
      </p:sp>
      <p:sp>
        <p:nvSpPr>
          <p:cNvPr id="6" name="Footer Placeholder 5"/>
          <p:cNvSpPr>
            <a:spLocks noGrp="1"/>
          </p:cNvSpPr>
          <p:nvPr>
            <p:ph type="ftr" sz="quarter" idx="11"/>
          </p:nvPr>
        </p:nvSpPr>
        <p:spPr/>
        <p:txBody>
          <a:bodyPr/>
          <a:lstStyle/>
          <a:p>
            <a:r>
              <a:rPr lang="en-TT" smtClean="0"/>
              <a:t>Atoms and The Periodic Table Prepared by JGL</a:t>
            </a:r>
            <a:endParaRPr lang="en-TT"/>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periodic table</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90</a:t>
            </a:fld>
            <a:endParaRPr lang="en-TT" dirty="0"/>
          </a:p>
        </p:txBody>
      </p:sp>
      <p:pic>
        <p:nvPicPr>
          <p:cNvPr id="10242" name="Picture 2"/>
          <p:cNvPicPr>
            <a:picLocks noGrp="1" noChangeAspect="1" noChangeArrowheads="1"/>
          </p:cNvPicPr>
          <p:nvPr>
            <p:ph idx="1"/>
          </p:nvPr>
        </p:nvPicPr>
        <p:blipFill>
          <a:blip r:embed="rId2"/>
          <a:srcRect/>
          <a:stretch>
            <a:fillRect/>
          </a:stretch>
        </p:blipFill>
        <p:spPr bwMode="auto">
          <a:xfrm>
            <a:off x="1071538" y="1785926"/>
            <a:ext cx="7072362" cy="4273788"/>
          </a:xfrm>
          <a:prstGeom prst="rect">
            <a:avLst/>
          </a:prstGeom>
          <a:noFill/>
          <a:ln w="9525">
            <a:noFill/>
            <a:miter lim="800000"/>
            <a:headEnd/>
            <a:tailEnd/>
          </a:ln>
          <a:effectLst/>
        </p:spPr>
      </p:pic>
      <p:sp>
        <p:nvSpPr>
          <p:cNvPr id="9" name="TextBox 8"/>
          <p:cNvSpPr txBox="1"/>
          <p:nvPr/>
        </p:nvSpPr>
        <p:spPr>
          <a:xfrm>
            <a:off x="500034" y="357166"/>
            <a:ext cx="4143404" cy="646331"/>
          </a:xfrm>
          <a:prstGeom prst="rect">
            <a:avLst/>
          </a:prstGeom>
          <a:solidFill>
            <a:schemeClr val="tx1">
              <a:lumMod val="20000"/>
              <a:lumOff val="80000"/>
            </a:schemeClr>
          </a:solidFill>
        </p:spPr>
        <p:txBody>
          <a:bodyPr wrap="square" rtlCol="0">
            <a:spAutoFit/>
          </a:bodyPr>
          <a:lstStyle/>
          <a:p>
            <a:r>
              <a:rPr lang="en-TT" dirty="0" smtClean="0"/>
              <a:t>Elements within a group have similar physical and chemical properties</a:t>
            </a:r>
          </a:p>
        </p:txBody>
      </p:sp>
      <p:sp>
        <p:nvSpPr>
          <p:cNvPr id="10" name="TextBox 9"/>
          <p:cNvSpPr txBox="1"/>
          <p:nvPr/>
        </p:nvSpPr>
        <p:spPr>
          <a:xfrm>
            <a:off x="4929190" y="428604"/>
            <a:ext cx="3500462" cy="1200329"/>
          </a:xfrm>
          <a:prstGeom prst="rect">
            <a:avLst/>
          </a:prstGeom>
          <a:solidFill>
            <a:schemeClr val="tx1">
              <a:lumMod val="20000"/>
              <a:lumOff val="80000"/>
            </a:schemeClr>
          </a:solidFill>
        </p:spPr>
        <p:txBody>
          <a:bodyPr wrap="square" rtlCol="0">
            <a:spAutoFit/>
          </a:bodyPr>
          <a:lstStyle/>
          <a:p>
            <a:r>
              <a:rPr lang="en-TT" dirty="0" smtClean="0"/>
              <a:t>All have the same number of electrons in their outermost or valence shells</a:t>
            </a:r>
          </a:p>
          <a:p>
            <a:endParaRPr lang="en-TT" dirty="0"/>
          </a:p>
        </p:txBody>
      </p:sp>
      <p:sp>
        <p:nvSpPr>
          <p:cNvPr id="11" name="TextBox 10"/>
          <p:cNvSpPr txBox="1"/>
          <p:nvPr/>
        </p:nvSpPr>
        <p:spPr>
          <a:xfrm>
            <a:off x="357158" y="3929066"/>
            <a:ext cx="1500198" cy="1754326"/>
          </a:xfrm>
          <a:prstGeom prst="rect">
            <a:avLst/>
          </a:prstGeom>
          <a:solidFill>
            <a:schemeClr val="tx1">
              <a:lumMod val="20000"/>
              <a:lumOff val="80000"/>
            </a:schemeClr>
          </a:solidFill>
        </p:spPr>
        <p:txBody>
          <a:bodyPr wrap="square" rtlCol="0">
            <a:spAutoFit/>
          </a:bodyPr>
          <a:lstStyle/>
          <a:p>
            <a:r>
              <a:rPr lang="en-TT" dirty="0" smtClean="0"/>
              <a:t>Example Na (2,8,1) and K (2,8,8,1) are both in Group 1</a:t>
            </a:r>
          </a:p>
          <a:p>
            <a:endParaRPr lang="en-TT" dirty="0"/>
          </a:p>
        </p:txBody>
      </p:sp>
      <p:cxnSp>
        <p:nvCxnSpPr>
          <p:cNvPr id="13" name="Straight Arrow Connector 12"/>
          <p:cNvCxnSpPr/>
          <p:nvPr/>
        </p:nvCxnSpPr>
        <p:spPr bwMode="auto">
          <a:xfrm rot="5400000" flipH="1" flipV="1">
            <a:off x="785786" y="3286124"/>
            <a:ext cx="1428760" cy="14287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6" name="Straight Arrow Connector 15"/>
          <p:cNvCxnSpPr/>
          <p:nvPr/>
        </p:nvCxnSpPr>
        <p:spPr bwMode="auto">
          <a:xfrm rot="5400000" flipH="1" flipV="1">
            <a:off x="250001" y="3178967"/>
            <a:ext cx="1714512" cy="1214446"/>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Oval 16"/>
          <p:cNvSpPr/>
          <p:nvPr/>
        </p:nvSpPr>
        <p:spPr bwMode="auto">
          <a:xfrm>
            <a:off x="1428728" y="2500306"/>
            <a:ext cx="357190" cy="357190"/>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Oval 17"/>
          <p:cNvSpPr/>
          <p:nvPr/>
        </p:nvSpPr>
        <p:spPr bwMode="auto">
          <a:xfrm>
            <a:off x="1428728" y="2786058"/>
            <a:ext cx="357190" cy="357190"/>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diamond(in)">
                                      <p:cBhvr>
                                        <p:cTn id="11" dur="20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grpId="0" nodeType="clickEffect">
                                  <p:stCondLst>
                                    <p:cond delay="0"/>
                                  </p:stCondLst>
                                  <p:childTnLst>
                                    <p:set>
                                      <p:cBhvr>
                                        <p:cTn id="15" dur="1000">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1" presetClass="entr" presetSubtype="0" fill="hold" grpId="0" nodeType="clickEffect">
                                  <p:stCondLst>
                                    <p:cond delay="0"/>
                                  </p:stCondLst>
                                  <p:childTnLst>
                                    <p:set>
                                      <p:cBhvr>
                                        <p:cTn id="19" dur="1000">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1" presetClass="entr" presetSubtype="0" fill="hold" nodeType="clickEffect">
                                  <p:stCondLst>
                                    <p:cond delay="0"/>
                                  </p:stCondLst>
                                  <p:childTnLst>
                                    <p:set>
                                      <p:cBhvr>
                                        <p:cTn id="33" dur="1000">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1" presetClass="entr" presetSubtype="0" fill="hold" nodeType="clickEffect">
                                  <p:stCondLst>
                                    <p:cond delay="0"/>
                                  </p:stCondLst>
                                  <p:childTnLst>
                                    <p:set>
                                      <p:cBhvr>
                                        <p:cTn id="41" dur="1000">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7" grpId="0" animBg="1"/>
      <p:bldP spid="1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Main periods in periodic table</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dirty="0" smtClean="0"/>
              <a:t>Atoms and The Periodic Table Prepared by JGL</a:t>
            </a:r>
            <a:endParaRPr lang="en-TT" dirty="0"/>
          </a:p>
        </p:txBody>
      </p:sp>
      <p:sp>
        <p:nvSpPr>
          <p:cNvPr id="6" name="Slide Number Placeholder 5"/>
          <p:cNvSpPr>
            <a:spLocks noGrp="1"/>
          </p:cNvSpPr>
          <p:nvPr>
            <p:ph type="sldNum" sz="quarter" idx="12"/>
          </p:nvPr>
        </p:nvSpPr>
        <p:spPr/>
        <p:txBody>
          <a:bodyPr/>
          <a:lstStyle/>
          <a:p>
            <a:fld id="{3010FBE0-A70E-41E2-A3FC-39A37474F2DD}" type="slidenum">
              <a:rPr lang="en-TT" smtClean="0"/>
              <a:pPr/>
              <a:t>91</a:t>
            </a:fld>
            <a:endParaRPr lang="en-TT"/>
          </a:p>
        </p:txBody>
      </p:sp>
      <p:pic>
        <p:nvPicPr>
          <p:cNvPr id="11266" name="Picture 2"/>
          <p:cNvPicPr>
            <a:picLocks noGrp="1" noChangeAspect="1" noChangeArrowheads="1"/>
          </p:cNvPicPr>
          <p:nvPr>
            <p:ph idx="1"/>
          </p:nvPr>
        </p:nvPicPr>
        <p:blipFill>
          <a:blip r:embed="rId2"/>
          <a:srcRect/>
          <a:stretch>
            <a:fillRect/>
          </a:stretch>
        </p:blipFill>
        <p:spPr bwMode="auto">
          <a:xfrm>
            <a:off x="714348" y="1785926"/>
            <a:ext cx="7786742" cy="4427245"/>
          </a:xfrm>
          <a:prstGeom prst="rect">
            <a:avLst/>
          </a:prstGeom>
          <a:noFill/>
          <a:ln w="9525">
            <a:noFill/>
            <a:miter lim="800000"/>
            <a:headEnd/>
            <a:tailEnd/>
          </a:ln>
          <a:effectLst/>
        </p:spPr>
      </p:pic>
      <p:sp>
        <p:nvSpPr>
          <p:cNvPr id="43" name="TextBox 42"/>
          <p:cNvSpPr txBox="1"/>
          <p:nvPr/>
        </p:nvSpPr>
        <p:spPr>
          <a:xfrm>
            <a:off x="285720" y="2000240"/>
            <a:ext cx="428628" cy="369332"/>
          </a:xfrm>
          <a:prstGeom prst="rect">
            <a:avLst/>
          </a:prstGeom>
          <a:noFill/>
        </p:spPr>
        <p:txBody>
          <a:bodyPr wrap="square" rtlCol="0">
            <a:spAutoFit/>
          </a:bodyPr>
          <a:lstStyle/>
          <a:p>
            <a:r>
              <a:rPr lang="en-TT" dirty="0" smtClean="0"/>
              <a:t>1</a:t>
            </a:r>
            <a:endParaRPr lang="en-TT" dirty="0"/>
          </a:p>
        </p:txBody>
      </p:sp>
      <p:sp>
        <p:nvSpPr>
          <p:cNvPr id="44" name="TextBox 43"/>
          <p:cNvSpPr txBox="1"/>
          <p:nvPr/>
        </p:nvSpPr>
        <p:spPr>
          <a:xfrm>
            <a:off x="285720" y="3214686"/>
            <a:ext cx="428628" cy="369332"/>
          </a:xfrm>
          <a:prstGeom prst="rect">
            <a:avLst/>
          </a:prstGeom>
          <a:noFill/>
        </p:spPr>
        <p:txBody>
          <a:bodyPr wrap="square" rtlCol="0">
            <a:spAutoFit/>
          </a:bodyPr>
          <a:lstStyle/>
          <a:p>
            <a:r>
              <a:rPr lang="en-TT" dirty="0" smtClean="0"/>
              <a:t>4</a:t>
            </a:r>
            <a:endParaRPr lang="en-TT" dirty="0"/>
          </a:p>
        </p:txBody>
      </p:sp>
      <p:sp>
        <p:nvSpPr>
          <p:cNvPr id="45" name="TextBox 44"/>
          <p:cNvSpPr txBox="1"/>
          <p:nvPr/>
        </p:nvSpPr>
        <p:spPr>
          <a:xfrm>
            <a:off x="285720" y="3643314"/>
            <a:ext cx="428628" cy="369332"/>
          </a:xfrm>
          <a:prstGeom prst="rect">
            <a:avLst/>
          </a:prstGeom>
          <a:noFill/>
        </p:spPr>
        <p:txBody>
          <a:bodyPr wrap="square" rtlCol="0">
            <a:spAutoFit/>
          </a:bodyPr>
          <a:lstStyle/>
          <a:p>
            <a:r>
              <a:rPr lang="en-TT" dirty="0" smtClean="0"/>
              <a:t>5</a:t>
            </a:r>
            <a:endParaRPr lang="en-TT" dirty="0"/>
          </a:p>
        </p:txBody>
      </p:sp>
      <p:sp>
        <p:nvSpPr>
          <p:cNvPr id="46" name="TextBox 45"/>
          <p:cNvSpPr txBox="1"/>
          <p:nvPr/>
        </p:nvSpPr>
        <p:spPr>
          <a:xfrm>
            <a:off x="285720" y="4000504"/>
            <a:ext cx="428628" cy="369332"/>
          </a:xfrm>
          <a:prstGeom prst="rect">
            <a:avLst/>
          </a:prstGeom>
          <a:noFill/>
        </p:spPr>
        <p:txBody>
          <a:bodyPr wrap="square" rtlCol="0">
            <a:spAutoFit/>
          </a:bodyPr>
          <a:lstStyle/>
          <a:p>
            <a:r>
              <a:rPr lang="en-TT" dirty="0" smtClean="0"/>
              <a:t>6</a:t>
            </a:r>
            <a:endParaRPr lang="en-TT" dirty="0"/>
          </a:p>
        </p:txBody>
      </p:sp>
      <p:sp>
        <p:nvSpPr>
          <p:cNvPr id="47" name="TextBox 46"/>
          <p:cNvSpPr txBox="1"/>
          <p:nvPr/>
        </p:nvSpPr>
        <p:spPr>
          <a:xfrm>
            <a:off x="285720" y="4429132"/>
            <a:ext cx="428628" cy="369332"/>
          </a:xfrm>
          <a:prstGeom prst="rect">
            <a:avLst/>
          </a:prstGeom>
          <a:noFill/>
        </p:spPr>
        <p:txBody>
          <a:bodyPr wrap="square" rtlCol="0">
            <a:spAutoFit/>
          </a:bodyPr>
          <a:lstStyle/>
          <a:p>
            <a:r>
              <a:rPr lang="en-TT" dirty="0" smtClean="0"/>
              <a:t>7</a:t>
            </a:r>
            <a:endParaRPr lang="en-TT" dirty="0"/>
          </a:p>
        </p:txBody>
      </p:sp>
      <p:sp>
        <p:nvSpPr>
          <p:cNvPr id="48" name="TextBox 47"/>
          <p:cNvSpPr txBox="1"/>
          <p:nvPr/>
        </p:nvSpPr>
        <p:spPr>
          <a:xfrm>
            <a:off x="2285984" y="5143512"/>
            <a:ext cx="428628" cy="369332"/>
          </a:xfrm>
          <a:prstGeom prst="rect">
            <a:avLst/>
          </a:prstGeom>
          <a:noFill/>
        </p:spPr>
        <p:txBody>
          <a:bodyPr wrap="square" rtlCol="0">
            <a:spAutoFit/>
          </a:bodyPr>
          <a:lstStyle/>
          <a:p>
            <a:r>
              <a:rPr lang="en-TT" dirty="0" smtClean="0"/>
              <a:t>8</a:t>
            </a:r>
            <a:endParaRPr lang="en-TT" dirty="0"/>
          </a:p>
        </p:txBody>
      </p:sp>
      <p:sp>
        <p:nvSpPr>
          <p:cNvPr id="49" name="TextBox 48"/>
          <p:cNvSpPr txBox="1"/>
          <p:nvPr/>
        </p:nvSpPr>
        <p:spPr>
          <a:xfrm>
            <a:off x="2285984" y="5715016"/>
            <a:ext cx="428628" cy="369332"/>
          </a:xfrm>
          <a:prstGeom prst="rect">
            <a:avLst/>
          </a:prstGeom>
          <a:noFill/>
        </p:spPr>
        <p:txBody>
          <a:bodyPr wrap="square" rtlCol="0">
            <a:spAutoFit/>
          </a:bodyPr>
          <a:lstStyle/>
          <a:p>
            <a:r>
              <a:rPr lang="en-TT" dirty="0" smtClean="0"/>
              <a:t>9</a:t>
            </a:r>
            <a:endParaRPr lang="en-TT" dirty="0"/>
          </a:p>
        </p:txBody>
      </p:sp>
      <p:sp>
        <p:nvSpPr>
          <p:cNvPr id="60" name="TextBox 59"/>
          <p:cNvSpPr txBox="1"/>
          <p:nvPr/>
        </p:nvSpPr>
        <p:spPr>
          <a:xfrm>
            <a:off x="285720" y="2428868"/>
            <a:ext cx="428628" cy="369332"/>
          </a:xfrm>
          <a:prstGeom prst="rect">
            <a:avLst/>
          </a:prstGeom>
          <a:noFill/>
        </p:spPr>
        <p:txBody>
          <a:bodyPr wrap="square" rtlCol="0">
            <a:spAutoFit/>
          </a:bodyPr>
          <a:lstStyle/>
          <a:p>
            <a:r>
              <a:rPr lang="en-TT" dirty="0" smtClean="0"/>
              <a:t>2</a:t>
            </a:r>
            <a:endParaRPr lang="en-TT" dirty="0"/>
          </a:p>
        </p:txBody>
      </p:sp>
      <p:sp>
        <p:nvSpPr>
          <p:cNvPr id="61" name="TextBox 60"/>
          <p:cNvSpPr txBox="1"/>
          <p:nvPr/>
        </p:nvSpPr>
        <p:spPr>
          <a:xfrm>
            <a:off x="285720" y="2857496"/>
            <a:ext cx="428628" cy="369332"/>
          </a:xfrm>
          <a:prstGeom prst="rect">
            <a:avLst/>
          </a:prstGeom>
          <a:noFill/>
        </p:spPr>
        <p:txBody>
          <a:bodyPr wrap="square" rtlCol="0">
            <a:spAutoFit/>
          </a:bodyPr>
          <a:lstStyle/>
          <a:p>
            <a:r>
              <a:rPr lang="en-TT" dirty="0" smtClean="0"/>
              <a:t>3</a:t>
            </a:r>
            <a:endParaRPr lang="en-TT" dirty="0"/>
          </a:p>
        </p:txBody>
      </p:sp>
      <p:sp>
        <p:nvSpPr>
          <p:cNvPr id="59" name="TextBox 58"/>
          <p:cNvSpPr txBox="1"/>
          <p:nvPr/>
        </p:nvSpPr>
        <p:spPr>
          <a:xfrm>
            <a:off x="500034" y="547423"/>
            <a:ext cx="6000792" cy="646331"/>
          </a:xfrm>
          <a:prstGeom prst="rect">
            <a:avLst/>
          </a:prstGeom>
          <a:noFill/>
        </p:spPr>
        <p:txBody>
          <a:bodyPr wrap="square" rtlCol="0">
            <a:spAutoFit/>
          </a:bodyPr>
          <a:lstStyle/>
          <a:p>
            <a:r>
              <a:rPr lang="en-TT" dirty="0" smtClean="0"/>
              <a:t>The rows are known as PERIODS. There are </a:t>
            </a:r>
            <a:r>
              <a:rPr lang="en-TT" dirty="0" smtClean="0"/>
              <a:t>9 (2 are tucked into 6 and 7) </a:t>
            </a:r>
            <a:r>
              <a:rPr lang="en-TT" dirty="0" smtClean="0"/>
              <a:t>periods</a:t>
            </a:r>
            <a:endParaRPr lang="en-TT" dirty="0"/>
          </a:p>
        </p:txBody>
      </p:sp>
      <p:cxnSp>
        <p:nvCxnSpPr>
          <p:cNvPr id="63" name="Straight Arrow Connector 62"/>
          <p:cNvCxnSpPr/>
          <p:nvPr/>
        </p:nvCxnSpPr>
        <p:spPr bwMode="auto">
          <a:xfrm>
            <a:off x="785786" y="2214554"/>
            <a:ext cx="7643866" cy="1588"/>
          </a:xfrm>
          <a:prstGeom prst="straightConnector1">
            <a:avLst/>
          </a:prstGeom>
          <a:solidFill>
            <a:schemeClr val="accent1"/>
          </a:solidFill>
          <a:ln w="57150" cap="flat" cmpd="sng" algn="ctr">
            <a:solidFill>
              <a:schemeClr val="tx1"/>
            </a:solidFill>
            <a:prstDash val="solid"/>
            <a:round/>
            <a:headEnd type="arrow"/>
            <a:tailEnd type="arrow"/>
          </a:ln>
          <a:effectLst/>
        </p:spPr>
      </p:cxnSp>
      <p:cxnSp>
        <p:nvCxnSpPr>
          <p:cNvPr id="65" name="Straight Arrow Connector 64"/>
          <p:cNvCxnSpPr/>
          <p:nvPr/>
        </p:nvCxnSpPr>
        <p:spPr bwMode="auto">
          <a:xfrm>
            <a:off x="785786" y="2571744"/>
            <a:ext cx="7715304" cy="1588"/>
          </a:xfrm>
          <a:prstGeom prst="straightConnector1">
            <a:avLst/>
          </a:prstGeom>
          <a:solidFill>
            <a:schemeClr val="accent1"/>
          </a:solidFill>
          <a:ln w="57150" cap="flat" cmpd="sng" algn="ctr">
            <a:solidFill>
              <a:schemeClr val="tx1"/>
            </a:solidFill>
            <a:prstDash val="solid"/>
            <a:round/>
            <a:headEnd type="arrow"/>
            <a:tailEnd type="arrow"/>
          </a:ln>
          <a:effectLst/>
        </p:spPr>
      </p:cxnSp>
      <p:cxnSp>
        <p:nvCxnSpPr>
          <p:cNvPr id="66" name="Straight Arrow Connector 65"/>
          <p:cNvCxnSpPr/>
          <p:nvPr/>
        </p:nvCxnSpPr>
        <p:spPr bwMode="auto">
          <a:xfrm>
            <a:off x="785786" y="3000372"/>
            <a:ext cx="7643866" cy="1588"/>
          </a:xfrm>
          <a:prstGeom prst="straightConnector1">
            <a:avLst/>
          </a:prstGeom>
          <a:solidFill>
            <a:schemeClr val="accent1"/>
          </a:solidFill>
          <a:ln w="57150" cap="flat" cmpd="sng" algn="ctr">
            <a:solidFill>
              <a:schemeClr val="tx1"/>
            </a:solidFill>
            <a:prstDash val="solid"/>
            <a:round/>
            <a:headEnd type="arrow"/>
            <a:tailEnd type="arrow"/>
          </a:ln>
          <a:effectLst/>
        </p:spPr>
      </p:cxnSp>
      <p:cxnSp>
        <p:nvCxnSpPr>
          <p:cNvPr id="67" name="Straight Arrow Connector 66"/>
          <p:cNvCxnSpPr/>
          <p:nvPr/>
        </p:nvCxnSpPr>
        <p:spPr bwMode="auto">
          <a:xfrm>
            <a:off x="714348" y="3500438"/>
            <a:ext cx="7715304" cy="1588"/>
          </a:xfrm>
          <a:prstGeom prst="straightConnector1">
            <a:avLst/>
          </a:prstGeom>
          <a:solidFill>
            <a:schemeClr val="accent1"/>
          </a:solidFill>
          <a:ln w="57150" cap="flat" cmpd="sng" algn="ctr">
            <a:solidFill>
              <a:schemeClr val="tx1"/>
            </a:solidFill>
            <a:prstDash val="solid"/>
            <a:round/>
            <a:headEnd type="arrow"/>
            <a:tailEnd type="arrow"/>
          </a:ln>
          <a:effectLst/>
        </p:spPr>
      </p:cxnSp>
      <p:cxnSp>
        <p:nvCxnSpPr>
          <p:cNvPr id="68" name="Straight Arrow Connector 67"/>
          <p:cNvCxnSpPr/>
          <p:nvPr/>
        </p:nvCxnSpPr>
        <p:spPr bwMode="auto">
          <a:xfrm>
            <a:off x="714348" y="3857628"/>
            <a:ext cx="7715304" cy="1588"/>
          </a:xfrm>
          <a:prstGeom prst="straightConnector1">
            <a:avLst/>
          </a:prstGeom>
          <a:solidFill>
            <a:schemeClr val="accent1"/>
          </a:solidFill>
          <a:ln w="57150" cap="flat" cmpd="sng" algn="ctr">
            <a:solidFill>
              <a:schemeClr val="tx1"/>
            </a:solidFill>
            <a:prstDash val="solid"/>
            <a:round/>
            <a:headEnd type="arrow"/>
            <a:tailEnd type="arrow"/>
          </a:ln>
          <a:effectLst/>
        </p:spPr>
      </p:cxnSp>
      <p:cxnSp>
        <p:nvCxnSpPr>
          <p:cNvPr id="69" name="Straight Arrow Connector 68"/>
          <p:cNvCxnSpPr/>
          <p:nvPr/>
        </p:nvCxnSpPr>
        <p:spPr bwMode="auto">
          <a:xfrm>
            <a:off x="785786" y="4214818"/>
            <a:ext cx="7715304" cy="1588"/>
          </a:xfrm>
          <a:prstGeom prst="straightConnector1">
            <a:avLst/>
          </a:prstGeom>
          <a:solidFill>
            <a:schemeClr val="accent1"/>
          </a:solidFill>
          <a:ln w="57150" cap="flat" cmpd="sng" algn="ctr">
            <a:solidFill>
              <a:schemeClr val="tx1"/>
            </a:solidFill>
            <a:prstDash val="solid"/>
            <a:round/>
            <a:headEnd type="arrow"/>
            <a:tailEnd type="arrow"/>
          </a:ln>
          <a:effectLst/>
        </p:spPr>
      </p:cxnSp>
      <p:cxnSp>
        <p:nvCxnSpPr>
          <p:cNvPr id="70" name="Straight Arrow Connector 69"/>
          <p:cNvCxnSpPr>
            <a:stCxn id="49" idx="3"/>
          </p:cNvCxnSpPr>
          <p:nvPr/>
        </p:nvCxnSpPr>
        <p:spPr bwMode="auto">
          <a:xfrm>
            <a:off x="2714612" y="5899682"/>
            <a:ext cx="5857916" cy="31236"/>
          </a:xfrm>
          <a:prstGeom prst="straightConnector1">
            <a:avLst/>
          </a:prstGeom>
          <a:solidFill>
            <a:schemeClr val="accent1"/>
          </a:solidFill>
          <a:ln w="57150" cap="flat" cmpd="sng" algn="ctr">
            <a:solidFill>
              <a:schemeClr val="tx1"/>
            </a:solidFill>
            <a:prstDash val="solid"/>
            <a:round/>
            <a:headEnd type="arrow"/>
            <a:tailEnd type="arrow"/>
          </a:ln>
          <a:effectLst/>
        </p:spPr>
      </p:cxnSp>
      <p:cxnSp>
        <p:nvCxnSpPr>
          <p:cNvPr id="73" name="Straight Arrow Connector 72"/>
          <p:cNvCxnSpPr/>
          <p:nvPr/>
        </p:nvCxnSpPr>
        <p:spPr bwMode="auto">
          <a:xfrm>
            <a:off x="2714612" y="5357826"/>
            <a:ext cx="5857916" cy="31236"/>
          </a:xfrm>
          <a:prstGeom prst="straightConnector1">
            <a:avLst/>
          </a:prstGeom>
          <a:solidFill>
            <a:schemeClr val="accent1"/>
          </a:solidFill>
          <a:ln w="57150" cap="flat" cmpd="sng" algn="ctr">
            <a:solidFill>
              <a:schemeClr val="tx1"/>
            </a:solidFill>
            <a:prstDash val="solid"/>
            <a:round/>
            <a:headEnd type="arrow"/>
            <a:tailEnd type="arrow"/>
          </a:ln>
          <a:effectLst/>
        </p:spPr>
      </p:cxnSp>
      <p:cxnSp>
        <p:nvCxnSpPr>
          <p:cNvPr id="74" name="Straight Arrow Connector 73"/>
          <p:cNvCxnSpPr/>
          <p:nvPr/>
        </p:nvCxnSpPr>
        <p:spPr bwMode="auto">
          <a:xfrm>
            <a:off x="714348" y="4643446"/>
            <a:ext cx="4071966" cy="1588"/>
          </a:xfrm>
          <a:prstGeom prst="straightConnector1">
            <a:avLst/>
          </a:prstGeom>
          <a:solidFill>
            <a:schemeClr val="accent1"/>
          </a:solidFill>
          <a:ln w="57150" cap="flat" cmpd="sng" algn="ctr">
            <a:solidFill>
              <a:schemeClr val="tx1"/>
            </a:solidFill>
            <a:prstDash val="solid"/>
            <a:round/>
            <a:headEnd type="arrow"/>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amond(in)">
                                      <p:cBhvr>
                                        <p:cTn id="11" dur="20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1" presetClass="entr" presetSubtype="0" fill="hold" nodeType="clickEffect">
                                  <p:stCondLst>
                                    <p:cond delay="0"/>
                                  </p:stCondLst>
                                  <p:childTnLst>
                                    <p:set>
                                      <p:cBhvr>
                                        <p:cTn id="23" dur="1000">
                                          <p:stCondLst>
                                            <p:cond delay="0"/>
                                          </p:stCondLst>
                                        </p:cTn>
                                        <p:tgtEl>
                                          <p:spTgt spid="6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nodeType="clickEffect">
                                  <p:stCondLst>
                                    <p:cond delay="0"/>
                                  </p:stCondLst>
                                  <p:childTnLst>
                                    <p:set>
                                      <p:cBhvr>
                                        <p:cTn id="31" dur="1000">
                                          <p:stCondLst>
                                            <p:cond delay="0"/>
                                          </p:stCondLst>
                                        </p:cTn>
                                        <p:tgtEl>
                                          <p:spTgt spid="6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1" presetClass="entr" presetSubtype="0" fill="hold" nodeType="clickEffect">
                                  <p:stCondLst>
                                    <p:cond delay="0"/>
                                  </p:stCondLst>
                                  <p:childTnLst>
                                    <p:set>
                                      <p:cBhvr>
                                        <p:cTn id="39" dur="1000">
                                          <p:stCondLst>
                                            <p:cond delay="0"/>
                                          </p:stCondLst>
                                        </p:cTn>
                                        <p:tgtEl>
                                          <p:spTgt spid="6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1" presetClass="entr" presetSubtype="0" fill="hold" nodeType="clickEffect">
                                  <p:stCondLst>
                                    <p:cond delay="0"/>
                                  </p:stCondLst>
                                  <p:childTnLst>
                                    <p:set>
                                      <p:cBhvr>
                                        <p:cTn id="47" dur="1000">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1" presetClass="entr" presetSubtype="0" fill="hold" nodeType="clickEffect">
                                  <p:stCondLst>
                                    <p:cond delay="0"/>
                                  </p:stCondLst>
                                  <p:childTnLst>
                                    <p:set>
                                      <p:cBhvr>
                                        <p:cTn id="55" dur="1000">
                                          <p:stCondLst>
                                            <p:cond delay="0"/>
                                          </p:stCondLst>
                                        </p:cTn>
                                        <p:tgtEl>
                                          <p:spTgt spid="6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1" presetClass="entr" presetSubtype="0" fill="hold" nodeType="clickEffect">
                                  <p:stCondLst>
                                    <p:cond delay="0"/>
                                  </p:stCondLst>
                                  <p:childTnLst>
                                    <p:set>
                                      <p:cBhvr>
                                        <p:cTn id="63" dur="1000">
                                          <p:stCondLst>
                                            <p:cond delay="0"/>
                                          </p:stCondLst>
                                        </p:cTn>
                                        <p:tgtEl>
                                          <p:spTgt spid="6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1" presetClass="entr" presetSubtype="0" fill="hold" nodeType="clickEffect">
                                  <p:stCondLst>
                                    <p:cond delay="0"/>
                                  </p:stCondLst>
                                  <p:childTnLst>
                                    <p:set>
                                      <p:cBhvr>
                                        <p:cTn id="71" dur="1000">
                                          <p:stCondLst>
                                            <p:cond delay="0"/>
                                          </p:stCondLst>
                                        </p:cTn>
                                        <p:tgtEl>
                                          <p:spTgt spid="7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1" presetClass="entr" presetSubtype="0" fill="hold" nodeType="clickEffect">
                                  <p:stCondLst>
                                    <p:cond delay="0"/>
                                  </p:stCondLst>
                                  <p:childTnLst>
                                    <p:set>
                                      <p:cBhvr>
                                        <p:cTn id="79" dur="1000">
                                          <p:stCondLst>
                                            <p:cond delay="0"/>
                                          </p:stCondLst>
                                        </p:cTn>
                                        <p:tgtEl>
                                          <p:spTgt spid="7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1" presetClass="entr" presetSubtype="0" fill="hold" nodeType="clickEffect">
                                  <p:stCondLst>
                                    <p:cond delay="0"/>
                                  </p:stCondLst>
                                  <p:childTnLst>
                                    <p:set>
                                      <p:cBhvr>
                                        <p:cTn id="87" dur="1000">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P spid="45" grpId="0"/>
      <p:bldP spid="46" grpId="0"/>
      <p:bldP spid="47" grpId="0"/>
      <p:bldP spid="48" grpId="0"/>
      <p:bldP spid="49" grpId="0"/>
      <p:bldP spid="60" grpId="0"/>
      <p:bldP spid="61" grpId="0"/>
      <p:bldP spid="5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periodic table</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smtClean="0"/>
              <a:t>Atoms and The Periodic Table Prepared by JGL</a:t>
            </a:r>
            <a:endParaRPr lang="en-TT"/>
          </a:p>
        </p:txBody>
      </p:sp>
      <p:sp>
        <p:nvSpPr>
          <p:cNvPr id="6" name="Slide Number Placeholder 5"/>
          <p:cNvSpPr>
            <a:spLocks noGrp="1"/>
          </p:cNvSpPr>
          <p:nvPr>
            <p:ph type="sldNum" sz="quarter" idx="12"/>
          </p:nvPr>
        </p:nvSpPr>
        <p:spPr/>
        <p:txBody>
          <a:bodyPr/>
          <a:lstStyle/>
          <a:p>
            <a:fld id="{3010FBE0-A70E-41E2-A3FC-39A37474F2DD}" type="slidenum">
              <a:rPr lang="en-TT" smtClean="0"/>
              <a:pPr/>
              <a:t>92</a:t>
            </a:fld>
            <a:endParaRPr lang="en-TT" dirty="0"/>
          </a:p>
        </p:txBody>
      </p:sp>
      <p:pic>
        <p:nvPicPr>
          <p:cNvPr id="10242" name="Picture 2"/>
          <p:cNvPicPr>
            <a:picLocks noGrp="1" noChangeAspect="1" noChangeArrowheads="1"/>
          </p:cNvPicPr>
          <p:nvPr>
            <p:ph idx="1"/>
          </p:nvPr>
        </p:nvPicPr>
        <p:blipFill>
          <a:blip r:embed="rId2"/>
          <a:srcRect/>
          <a:stretch>
            <a:fillRect/>
          </a:stretch>
        </p:blipFill>
        <p:spPr bwMode="auto">
          <a:xfrm>
            <a:off x="1071538" y="1785926"/>
            <a:ext cx="7072362" cy="4273788"/>
          </a:xfrm>
          <a:prstGeom prst="rect">
            <a:avLst/>
          </a:prstGeom>
          <a:noFill/>
          <a:ln w="9525">
            <a:noFill/>
            <a:miter lim="800000"/>
            <a:headEnd/>
            <a:tailEnd/>
          </a:ln>
          <a:effectLst/>
        </p:spPr>
      </p:pic>
      <p:sp>
        <p:nvSpPr>
          <p:cNvPr id="9" name="TextBox 8"/>
          <p:cNvSpPr txBox="1"/>
          <p:nvPr/>
        </p:nvSpPr>
        <p:spPr>
          <a:xfrm>
            <a:off x="500034" y="357166"/>
            <a:ext cx="4143404" cy="923330"/>
          </a:xfrm>
          <a:prstGeom prst="rect">
            <a:avLst/>
          </a:prstGeom>
          <a:solidFill>
            <a:schemeClr val="tx1">
              <a:lumMod val="20000"/>
              <a:lumOff val="80000"/>
            </a:schemeClr>
          </a:solidFill>
        </p:spPr>
        <p:txBody>
          <a:bodyPr wrap="square" rtlCol="0">
            <a:spAutoFit/>
          </a:bodyPr>
          <a:lstStyle/>
          <a:p>
            <a:r>
              <a:rPr lang="en-TT" dirty="0" smtClean="0"/>
              <a:t>Elements within a period have increasingly similar or dissimilar properties</a:t>
            </a:r>
            <a:endParaRPr lang="en-TT" dirty="0"/>
          </a:p>
        </p:txBody>
      </p:sp>
      <p:sp>
        <p:nvSpPr>
          <p:cNvPr id="10" name="TextBox 9"/>
          <p:cNvSpPr txBox="1"/>
          <p:nvPr/>
        </p:nvSpPr>
        <p:spPr>
          <a:xfrm>
            <a:off x="4929190" y="428604"/>
            <a:ext cx="3500462" cy="646331"/>
          </a:xfrm>
          <a:prstGeom prst="rect">
            <a:avLst/>
          </a:prstGeom>
          <a:solidFill>
            <a:schemeClr val="tx1">
              <a:lumMod val="20000"/>
              <a:lumOff val="80000"/>
            </a:schemeClr>
          </a:solidFill>
        </p:spPr>
        <p:txBody>
          <a:bodyPr wrap="square" rtlCol="0">
            <a:spAutoFit/>
          </a:bodyPr>
          <a:lstStyle/>
          <a:p>
            <a:r>
              <a:rPr lang="en-TT" dirty="0" smtClean="0"/>
              <a:t>The period number corresponds to the number of shells</a:t>
            </a:r>
          </a:p>
        </p:txBody>
      </p:sp>
      <p:sp>
        <p:nvSpPr>
          <p:cNvPr id="11" name="TextBox 10"/>
          <p:cNvSpPr txBox="1"/>
          <p:nvPr/>
        </p:nvSpPr>
        <p:spPr>
          <a:xfrm>
            <a:off x="357158" y="3929066"/>
            <a:ext cx="1500198" cy="2031325"/>
          </a:xfrm>
          <a:prstGeom prst="rect">
            <a:avLst/>
          </a:prstGeom>
          <a:solidFill>
            <a:schemeClr val="tx1">
              <a:lumMod val="20000"/>
              <a:lumOff val="80000"/>
            </a:schemeClr>
          </a:solidFill>
        </p:spPr>
        <p:txBody>
          <a:bodyPr wrap="square" rtlCol="0">
            <a:spAutoFit/>
          </a:bodyPr>
          <a:lstStyle/>
          <a:p>
            <a:r>
              <a:rPr lang="en-TT" dirty="0" smtClean="0"/>
              <a:t>Example Na (2,8,1) and Mg(2,8,2) have 3shells and are in Period 3</a:t>
            </a:r>
          </a:p>
          <a:p>
            <a:endParaRPr lang="en-TT" dirty="0"/>
          </a:p>
        </p:txBody>
      </p:sp>
      <p:cxnSp>
        <p:nvCxnSpPr>
          <p:cNvPr id="13" name="Straight Arrow Connector 12"/>
          <p:cNvCxnSpPr/>
          <p:nvPr/>
        </p:nvCxnSpPr>
        <p:spPr bwMode="auto">
          <a:xfrm rot="5400000" flipH="1" flipV="1">
            <a:off x="785786" y="3286124"/>
            <a:ext cx="1428760" cy="14287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6" name="Straight Arrow Connector 15"/>
          <p:cNvCxnSpPr/>
          <p:nvPr/>
        </p:nvCxnSpPr>
        <p:spPr bwMode="auto">
          <a:xfrm rot="5400000" flipH="1" flipV="1">
            <a:off x="285720" y="2928934"/>
            <a:ext cx="1928826" cy="150019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Straight Arrow Connector 14"/>
          <p:cNvCxnSpPr/>
          <p:nvPr/>
        </p:nvCxnSpPr>
        <p:spPr bwMode="auto">
          <a:xfrm rot="5400000" flipH="1" flipV="1">
            <a:off x="-107189" y="4036223"/>
            <a:ext cx="2786082" cy="142876"/>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Oval 16"/>
          <p:cNvSpPr/>
          <p:nvPr/>
        </p:nvSpPr>
        <p:spPr bwMode="auto">
          <a:xfrm>
            <a:off x="1142976" y="2500306"/>
            <a:ext cx="357190" cy="357190"/>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8" name="Oval 17"/>
          <p:cNvSpPr/>
          <p:nvPr/>
        </p:nvSpPr>
        <p:spPr bwMode="auto">
          <a:xfrm>
            <a:off x="1785918" y="2500306"/>
            <a:ext cx="357190" cy="357190"/>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19" name="Oval 18"/>
          <p:cNvSpPr/>
          <p:nvPr/>
        </p:nvSpPr>
        <p:spPr bwMode="auto">
          <a:xfrm>
            <a:off x="1500166" y="2500306"/>
            <a:ext cx="357190" cy="357190"/>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diamond(in)">
                                      <p:cBhvr>
                                        <p:cTn id="11" dur="20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grpId="0" nodeType="clickEffect">
                                  <p:stCondLst>
                                    <p:cond delay="0"/>
                                  </p:stCondLst>
                                  <p:childTnLst>
                                    <p:set>
                                      <p:cBhvr>
                                        <p:cTn id="15" dur="1000">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1" presetClass="entr" presetSubtype="0" fill="hold" grpId="0" nodeType="clickEffect">
                                  <p:stCondLst>
                                    <p:cond delay="0"/>
                                  </p:stCondLst>
                                  <p:childTnLst>
                                    <p:set>
                                      <p:cBhvr>
                                        <p:cTn id="19" dur="1000">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1" presetClass="entr" presetSubtype="0" fill="hold" nodeType="clickEffect">
                                  <p:stCondLst>
                                    <p:cond delay="0"/>
                                  </p:stCondLst>
                                  <p:childTnLst>
                                    <p:set>
                                      <p:cBhvr>
                                        <p:cTn id="27" dur="1000">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1" presetClass="entr" presetSubtype="0" fill="hold" nodeType="clickEffect">
                                  <p:stCondLst>
                                    <p:cond delay="0"/>
                                  </p:stCondLst>
                                  <p:childTnLst>
                                    <p:set>
                                      <p:cBhvr>
                                        <p:cTn id="35" dur="1000">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1" presetClass="entr" presetSubtype="0" fill="hold" nodeType="clickEffect">
                                  <p:stCondLst>
                                    <p:cond delay="0"/>
                                  </p:stCondLst>
                                  <p:childTnLst>
                                    <p:set>
                                      <p:cBhvr>
                                        <p:cTn id="43" dur="1000">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7" grpId="0" animBg="1"/>
      <p:bldP spid="18" grpId="0" animBg="1"/>
      <p:bldP spid="1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Metals and Non-metals</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dirty="0" smtClean="0"/>
              <a:t>Atoms and The Periodic Table Prepared by JGL</a:t>
            </a:r>
            <a:endParaRPr lang="en-TT" dirty="0"/>
          </a:p>
        </p:txBody>
      </p:sp>
      <p:sp>
        <p:nvSpPr>
          <p:cNvPr id="6" name="Slide Number Placeholder 5"/>
          <p:cNvSpPr>
            <a:spLocks noGrp="1"/>
          </p:cNvSpPr>
          <p:nvPr>
            <p:ph type="sldNum" sz="quarter" idx="12"/>
          </p:nvPr>
        </p:nvSpPr>
        <p:spPr/>
        <p:txBody>
          <a:bodyPr/>
          <a:lstStyle/>
          <a:p>
            <a:fld id="{3010FBE0-A70E-41E2-A3FC-39A37474F2DD}" type="slidenum">
              <a:rPr lang="en-TT" smtClean="0"/>
              <a:pPr/>
              <a:t>93</a:t>
            </a:fld>
            <a:endParaRPr lang="en-TT"/>
          </a:p>
        </p:txBody>
      </p:sp>
      <p:pic>
        <p:nvPicPr>
          <p:cNvPr id="11266" name="Picture 2"/>
          <p:cNvPicPr>
            <a:picLocks noGrp="1" noChangeAspect="1" noChangeArrowheads="1"/>
          </p:cNvPicPr>
          <p:nvPr>
            <p:ph idx="1"/>
          </p:nvPr>
        </p:nvPicPr>
        <p:blipFill>
          <a:blip r:embed="rId2"/>
          <a:srcRect/>
          <a:stretch>
            <a:fillRect/>
          </a:stretch>
        </p:blipFill>
        <p:spPr bwMode="auto">
          <a:xfrm>
            <a:off x="714348" y="1785926"/>
            <a:ext cx="7786742" cy="4427245"/>
          </a:xfrm>
          <a:prstGeom prst="rect">
            <a:avLst/>
          </a:prstGeom>
          <a:noFill/>
          <a:ln w="9525">
            <a:noFill/>
            <a:miter lim="800000"/>
            <a:headEnd/>
            <a:tailEnd/>
          </a:ln>
          <a:effectLst/>
        </p:spPr>
      </p:pic>
      <p:sp>
        <p:nvSpPr>
          <p:cNvPr id="43" name="TextBox 42"/>
          <p:cNvSpPr txBox="1"/>
          <p:nvPr/>
        </p:nvSpPr>
        <p:spPr>
          <a:xfrm>
            <a:off x="714348" y="4857760"/>
            <a:ext cx="428628" cy="369332"/>
          </a:xfrm>
          <a:prstGeom prst="rect">
            <a:avLst/>
          </a:prstGeom>
          <a:noFill/>
        </p:spPr>
        <p:txBody>
          <a:bodyPr wrap="square" rtlCol="0">
            <a:spAutoFit/>
          </a:bodyPr>
          <a:lstStyle/>
          <a:p>
            <a:r>
              <a:rPr lang="en-TT" dirty="0" smtClean="0"/>
              <a:t>1</a:t>
            </a:r>
            <a:endParaRPr lang="en-TT" dirty="0"/>
          </a:p>
        </p:txBody>
      </p:sp>
      <p:sp>
        <p:nvSpPr>
          <p:cNvPr id="44" name="TextBox 43"/>
          <p:cNvSpPr txBox="1"/>
          <p:nvPr/>
        </p:nvSpPr>
        <p:spPr>
          <a:xfrm>
            <a:off x="2285984" y="4786322"/>
            <a:ext cx="428628" cy="369332"/>
          </a:xfrm>
          <a:prstGeom prst="rect">
            <a:avLst/>
          </a:prstGeom>
          <a:noFill/>
        </p:spPr>
        <p:txBody>
          <a:bodyPr wrap="square" rtlCol="0">
            <a:spAutoFit/>
          </a:bodyPr>
          <a:lstStyle/>
          <a:p>
            <a:r>
              <a:rPr lang="en-TT" dirty="0" smtClean="0"/>
              <a:t>4</a:t>
            </a:r>
            <a:endParaRPr lang="en-TT" dirty="0"/>
          </a:p>
        </p:txBody>
      </p:sp>
      <p:sp>
        <p:nvSpPr>
          <p:cNvPr id="45" name="TextBox 44"/>
          <p:cNvSpPr txBox="1"/>
          <p:nvPr/>
        </p:nvSpPr>
        <p:spPr>
          <a:xfrm>
            <a:off x="2714612" y="4786322"/>
            <a:ext cx="428628" cy="369332"/>
          </a:xfrm>
          <a:prstGeom prst="rect">
            <a:avLst/>
          </a:prstGeom>
          <a:noFill/>
        </p:spPr>
        <p:txBody>
          <a:bodyPr wrap="square" rtlCol="0">
            <a:spAutoFit/>
          </a:bodyPr>
          <a:lstStyle/>
          <a:p>
            <a:r>
              <a:rPr lang="en-TT" dirty="0" smtClean="0"/>
              <a:t>5</a:t>
            </a:r>
            <a:endParaRPr lang="en-TT" dirty="0"/>
          </a:p>
        </p:txBody>
      </p:sp>
      <p:sp>
        <p:nvSpPr>
          <p:cNvPr id="46" name="TextBox 45"/>
          <p:cNvSpPr txBox="1"/>
          <p:nvPr/>
        </p:nvSpPr>
        <p:spPr>
          <a:xfrm>
            <a:off x="3143240" y="4786322"/>
            <a:ext cx="428628" cy="369332"/>
          </a:xfrm>
          <a:prstGeom prst="rect">
            <a:avLst/>
          </a:prstGeom>
          <a:noFill/>
        </p:spPr>
        <p:txBody>
          <a:bodyPr wrap="square" rtlCol="0">
            <a:spAutoFit/>
          </a:bodyPr>
          <a:lstStyle/>
          <a:p>
            <a:r>
              <a:rPr lang="en-TT" dirty="0" smtClean="0"/>
              <a:t>6</a:t>
            </a:r>
            <a:endParaRPr lang="en-TT" dirty="0"/>
          </a:p>
        </p:txBody>
      </p:sp>
      <p:sp>
        <p:nvSpPr>
          <p:cNvPr id="47" name="TextBox 46"/>
          <p:cNvSpPr txBox="1"/>
          <p:nvPr/>
        </p:nvSpPr>
        <p:spPr>
          <a:xfrm>
            <a:off x="3643306" y="4786322"/>
            <a:ext cx="428628" cy="369332"/>
          </a:xfrm>
          <a:prstGeom prst="rect">
            <a:avLst/>
          </a:prstGeom>
          <a:noFill/>
        </p:spPr>
        <p:txBody>
          <a:bodyPr wrap="square" rtlCol="0">
            <a:spAutoFit/>
          </a:bodyPr>
          <a:lstStyle/>
          <a:p>
            <a:r>
              <a:rPr lang="en-TT" dirty="0" smtClean="0"/>
              <a:t>7</a:t>
            </a:r>
            <a:endParaRPr lang="en-TT" dirty="0"/>
          </a:p>
        </p:txBody>
      </p:sp>
      <p:sp>
        <p:nvSpPr>
          <p:cNvPr id="48" name="TextBox 47"/>
          <p:cNvSpPr txBox="1"/>
          <p:nvPr/>
        </p:nvSpPr>
        <p:spPr>
          <a:xfrm>
            <a:off x="3929058" y="4786322"/>
            <a:ext cx="428628" cy="369332"/>
          </a:xfrm>
          <a:prstGeom prst="rect">
            <a:avLst/>
          </a:prstGeom>
          <a:noFill/>
        </p:spPr>
        <p:txBody>
          <a:bodyPr wrap="square" rtlCol="0">
            <a:spAutoFit/>
          </a:bodyPr>
          <a:lstStyle/>
          <a:p>
            <a:r>
              <a:rPr lang="en-TT" dirty="0" smtClean="0"/>
              <a:t>8</a:t>
            </a:r>
            <a:endParaRPr lang="en-TT" dirty="0"/>
          </a:p>
        </p:txBody>
      </p:sp>
      <p:sp>
        <p:nvSpPr>
          <p:cNvPr id="49" name="TextBox 48"/>
          <p:cNvSpPr txBox="1"/>
          <p:nvPr/>
        </p:nvSpPr>
        <p:spPr>
          <a:xfrm>
            <a:off x="4357686" y="4786322"/>
            <a:ext cx="428628" cy="369332"/>
          </a:xfrm>
          <a:prstGeom prst="rect">
            <a:avLst/>
          </a:prstGeom>
          <a:noFill/>
        </p:spPr>
        <p:txBody>
          <a:bodyPr wrap="square" rtlCol="0">
            <a:spAutoFit/>
          </a:bodyPr>
          <a:lstStyle/>
          <a:p>
            <a:r>
              <a:rPr lang="en-TT" dirty="0" smtClean="0"/>
              <a:t>9</a:t>
            </a:r>
            <a:endParaRPr lang="en-TT" dirty="0"/>
          </a:p>
        </p:txBody>
      </p:sp>
      <p:sp>
        <p:nvSpPr>
          <p:cNvPr id="50" name="TextBox 49"/>
          <p:cNvSpPr txBox="1"/>
          <p:nvPr/>
        </p:nvSpPr>
        <p:spPr>
          <a:xfrm>
            <a:off x="4786314" y="4572008"/>
            <a:ext cx="571504" cy="369332"/>
          </a:xfrm>
          <a:prstGeom prst="rect">
            <a:avLst/>
          </a:prstGeom>
          <a:noFill/>
        </p:spPr>
        <p:txBody>
          <a:bodyPr wrap="square" rtlCol="0">
            <a:spAutoFit/>
          </a:bodyPr>
          <a:lstStyle/>
          <a:p>
            <a:r>
              <a:rPr lang="en-TT" dirty="0" smtClean="0"/>
              <a:t>10</a:t>
            </a:r>
            <a:endParaRPr lang="en-TT" dirty="0"/>
          </a:p>
        </p:txBody>
      </p:sp>
      <p:sp>
        <p:nvSpPr>
          <p:cNvPr id="51" name="TextBox 50"/>
          <p:cNvSpPr txBox="1"/>
          <p:nvPr/>
        </p:nvSpPr>
        <p:spPr>
          <a:xfrm>
            <a:off x="5214942" y="4572008"/>
            <a:ext cx="428628" cy="369332"/>
          </a:xfrm>
          <a:prstGeom prst="rect">
            <a:avLst/>
          </a:prstGeom>
          <a:noFill/>
        </p:spPr>
        <p:txBody>
          <a:bodyPr wrap="square" rtlCol="0">
            <a:spAutoFit/>
          </a:bodyPr>
          <a:lstStyle/>
          <a:p>
            <a:r>
              <a:rPr lang="en-TT" dirty="0" smtClean="0"/>
              <a:t>11</a:t>
            </a:r>
            <a:endParaRPr lang="en-TT" dirty="0"/>
          </a:p>
        </p:txBody>
      </p:sp>
      <p:sp>
        <p:nvSpPr>
          <p:cNvPr id="52" name="TextBox 51"/>
          <p:cNvSpPr txBox="1"/>
          <p:nvPr/>
        </p:nvSpPr>
        <p:spPr>
          <a:xfrm>
            <a:off x="5572132" y="4572008"/>
            <a:ext cx="571504" cy="369332"/>
          </a:xfrm>
          <a:prstGeom prst="rect">
            <a:avLst/>
          </a:prstGeom>
          <a:noFill/>
        </p:spPr>
        <p:txBody>
          <a:bodyPr wrap="square" rtlCol="0">
            <a:spAutoFit/>
          </a:bodyPr>
          <a:lstStyle/>
          <a:p>
            <a:r>
              <a:rPr lang="en-TT" dirty="0" smtClean="0"/>
              <a:t>12</a:t>
            </a:r>
            <a:endParaRPr lang="en-TT" dirty="0"/>
          </a:p>
        </p:txBody>
      </p:sp>
      <p:sp>
        <p:nvSpPr>
          <p:cNvPr id="53" name="TextBox 52"/>
          <p:cNvSpPr txBox="1"/>
          <p:nvPr/>
        </p:nvSpPr>
        <p:spPr>
          <a:xfrm>
            <a:off x="6000760" y="4572008"/>
            <a:ext cx="571504" cy="369332"/>
          </a:xfrm>
          <a:prstGeom prst="rect">
            <a:avLst/>
          </a:prstGeom>
          <a:noFill/>
        </p:spPr>
        <p:txBody>
          <a:bodyPr wrap="square" rtlCol="0">
            <a:spAutoFit/>
          </a:bodyPr>
          <a:lstStyle/>
          <a:p>
            <a:r>
              <a:rPr lang="en-TT" dirty="0" smtClean="0"/>
              <a:t>13</a:t>
            </a:r>
            <a:endParaRPr lang="en-TT" dirty="0"/>
          </a:p>
        </p:txBody>
      </p:sp>
      <p:sp>
        <p:nvSpPr>
          <p:cNvPr id="54" name="TextBox 53"/>
          <p:cNvSpPr txBox="1"/>
          <p:nvPr/>
        </p:nvSpPr>
        <p:spPr>
          <a:xfrm>
            <a:off x="6357950" y="4572008"/>
            <a:ext cx="538178" cy="369332"/>
          </a:xfrm>
          <a:prstGeom prst="rect">
            <a:avLst/>
          </a:prstGeom>
          <a:noFill/>
        </p:spPr>
        <p:txBody>
          <a:bodyPr wrap="square" rtlCol="0">
            <a:spAutoFit/>
          </a:bodyPr>
          <a:lstStyle/>
          <a:p>
            <a:r>
              <a:rPr lang="en-TT" dirty="0" smtClean="0"/>
              <a:t>14</a:t>
            </a:r>
            <a:endParaRPr lang="en-TT" dirty="0"/>
          </a:p>
        </p:txBody>
      </p:sp>
      <p:sp>
        <p:nvSpPr>
          <p:cNvPr id="55" name="TextBox 54"/>
          <p:cNvSpPr txBox="1"/>
          <p:nvPr/>
        </p:nvSpPr>
        <p:spPr>
          <a:xfrm>
            <a:off x="6858016" y="4572008"/>
            <a:ext cx="571504" cy="369332"/>
          </a:xfrm>
          <a:prstGeom prst="rect">
            <a:avLst/>
          </a:prstGeom>
          <a:noFill/>
        </p:spPr>
        <p:txBody>
          <a:bodyPr wrap="square" rtlCol="0">
            <a:spAutoFit/>
          </a:bodyPr>
          <a:lstStyle/>
          <a:p>
            <a:r>
              <a:rPr lang="en-TT" dirty="0" smtClean="0"/>
              <a:t>15</a:t>
            </a:r>
            <a:endParaRPr lang="en-TT" dirty="0"/>
          </a:p>
        </p:txBody>
      </p:sp>
      <p:sp>
        <p:nvSpPr>
          <p:cNvPr id="56" name="TextBox 55"/>
          <p:cNvSpPr txBox="1"/>
          <p:nvPr/>
        </p:nvSpPr>
        <p:spPr>
          <a:xfrm>
            <a:off x="7215206" y="4572008"/>
            <a:ext cx="500066" cy="369332"/>
          </a:xfrm>
          <a:prstGeom prst="rect">
            <a:avLst/>
          </a:prstGeom>
          <a:noFill/>
        </p:spPr>
        <p:txBody>
          <a:bodyPr wrap="square" rtlCol="0">
            <a:spAutoFit/>
          </a:bodyPr>
          <a:lstStyle/>
          <a:p>
            <a:r>
              <a:rPr lang="en-TT" dirty="0" smtClean="0"/>
              <a:t>16</a:t>
            </a:r>
            <a:endParaRPr lang="en-TT" dirty="0"/>
          </a:p>
        </p:txBody>
      </p:sp>
      <p:sp>
        <p:nvSpPr>
          <p:cNvPr id="57" name="TextBox 56"/>
          <p:cNvSpPr txBox="1"/>
          <p:nvPr/>
        </p:nvSpPr>
        <p:spPr>
          <a:xfrm>
            <a:off x="7643834" y="4572008"/>
            <a:ext cx="571504" cy="369332"/>
          </a:xfrm>
          <a:prstGeom prst="rect">
            <a:avLst/>
          </a:prstGeom>
          <a:noFill/>
        </p:spPr>
        <p:txBody>
          <a:bodyPr wrap="square" rtlCol="0">
            <a:spAutoFit/>
          </a:bodyPr>
          <a:lstStyle/>
          <a:p>
            <a:r>
              <a:rPr lang="en-TT" dirty="0" smtClean="0"/>
              <a:t>17</a:t>
            </a:r>
            <a:endParaRPr lang="en-TT" dirty="0"/>
          </a:p>
        </p:txBody>
      </p:sp>
      <p:sp>
        <p:nvSpPr>
          <p:cNvPr id="58" name="TextBox 57"/>
          <p:cNvSpPr txBox="1"/>
          <p:nvPr/>
        </p:nvSpPr>
        <p:spPr>
          <a:xfrm>
            <a:off x="8072462" y="4572008"/>
            <a:ext cx="571504" cy="369332"/>
          </a:xfrm>
          <a:prstGeom prst="rect">
            <a:avLst/>
          </a:prstGeom>
          <a:noFill/>
        </p:spPr>
        <p:txBody>
          <a:bodyPr wrap="square" rtlCol="0">
            <a:spAutoFit/>
          </a:bodyPr>
          <a:lstStyle/>
          <a:p>
            <a:r>
              <a:rPr lang="en-TT" dirty="0" smtClean="0"/>
              <a:t>18</a:t>
            </a:r>
            <a:endParaRPr lang="en-TT" dirty="0"/>
          </a:p>
        </p:txBody>
      </p:sp>
      <p:sp>
        <p:nvSpPr>
          <p:cNvPr id="60" name="TextBox 59"/>
          <p:cNvSpPr txBox="1"/>
          <p:nvPr/>
        </p:nvSpPr>
        <p:spPr>
          <a:xfrm>
            <a:off x="1142976" y="4857760"/>
            <a:ext cx="428628" cy="369332"/>
          </a:xfrm>
          <a:prstGeom prst="rect">
            <a:avLst/>
          </a:prstGeom>
          <a:noFill/>
        </p:spPr>
        <p:txBody>
          <a:bodyPr wrap="square" rtlCol="0">
            <a:spAutoFit/>
          </a:bodyPr>
          <a:lstStyle/>
          <a:p>
            <a:r>
              <a:rPr lang="en-TT" dirty="0" smtClean="0"/>
              <a:t>2</a:t>
            </a:r>
            <a:endParaRPr lang="en-TT" dirty="0"/>
          </a:p>
        </p:txBody>
      </p:sp>
      <p:sp>
        <p:nvSpPr>
          <p:cNvPr id="61" name="TextBox 60"/>
          <p:cNvSpPr txBox="1"/>
          <p:nvPr/>
        </p:nvSpPr>
        <p:spPr>
          <a:xfrm>
            <a:off x="1571604" y="4857760"/>
            <a:ext cx="428628" cy="369332"/>
          </a:xfrm>
          <a:prstGeom prst="rect">
            <a:avLst/>
          </a:prstGeom>
          <a:noFill/>
        </p:spPr>
        <p:txBody>
          <a:bodyPr wrap="square" rtlCol="0">
            <a:spAutoFit/>
          </a:bodyPr>
          <a:lstStyle/>
          <a:p>
            <a:r>
              <a:rPr lang="en-TT" dirty="0" smtClean="0"/>
              <a:t>3</a:t>
            </a:r>
            <a:endParaRPr lang="en-TT" dirty="0"/>
          </a:p>
        </p:txBody>
      </p:sp>
      <p:sp>
        <p:nvSpPr>
          <p:cNvPr id="62" name="TextBox 61"/>
          <p:cNvSpPr txBox="1"/>
          <p:nvPr/>
        </p:nvSpPr>
        <p:spPr>
          <a:xfrm>
            <a:off x="642910" y="428604"/>
            <a:ext cx="4429156" cy="923330"/>
          </a:xfrm>
          <a:prstGeom prst="rect">
            <a:avLst/>
          </a:prstGeom>
          <a:noFill/>
        </p:spPr>
        <p:txBody>
          <a:bodyPr wrap="square" rtlCol="0">
            <a:spAutoFit/>
          </a:bodyPr>
          <a:lstStyle/>
          <a:p>
            <a:r>
              <a:rPr lang="en-TT" dirty="0" smtClean="0"/>
              <a:t>Group 1 to 13 and periods 8 and 9 are METALS</a:t>
            </a:r>
          </a:p>
          <a:p>
            <a:endParaRPr lang="en-TT" dirty="0"/>
          </a:p>
        </p:txBody>
      </p:sp>
      <p:sp>
        <p:nvSpPr>
          <p:cNvPr id="63" name="TextBox 62"/>
          <p:cNvSpPr txBox="1"/>
          <p:nvPr/>
        </p:nvSpPr>
        <p:spPr>
          <a:xfrm>
            <a:off x="785786" y="1857364"/>
            <a:ext cx="5572164" cy="3231654"/>
          </a:xfrm>
          <a:prstGeom prst="rect">
            <a:avLst/>
          </a:prstGeom>
          <a:solidFill>
            <a:srgbClr val="00CCFF"/>
          </a:solidFill>
        </p:spPr>
        <p:txBody>
          <a:bodyPr wrap="square" rtlCol="0">
            <a:spAutoFit/>
          </a:bodyPr>
          <a:lstStyle/>
          <a:p>
            <a:pPr algn="ctr"/>
            <a:r>
              <a:rPr lang="en-TT" sz="6600" dirty="0" smtClean="0"/>
              <a:t>Metals</a:t>
            </a:r>
          </a:p>
          <a:p>
            <a:pPr algn="ctr"/>
            <a:endParaRPr lang="en-TT" sz="13800" dirty="0"/>
          </a:p>
        </p:txBody>
      </p:sp>
      <p:sp>
        <p:nvSpPr>
          <p:cNvPr id="64" name="TextBox 63"/>
          <p:cNvSpPr txBox="1"/>
          <p:nvPr/>
        </p:nvSpPr>
        <p:spPr>
          <a:xfrm>
            <a:off x="2714612" y="5000636"/>
            <a:ext cx="5715040" cy="1143008"/>
          </a:xfrm>
          <a:prstGeom prst="rect">
            <a:avLst/>
          </a:prstGeom>
          <a:solidFill>
            <a:srgbClr val="00CCFF"/>
          </a:solidFill>
        </p:spPr>
        <p:txBody>
          <a:bodyPr wrap="square" rtlCol="0">
            <a:spAutoFit/>
          </a:bodyPr>
          <a:lstStyle/>
          <a:p>
            <a:pPr algn="ctr"/>
            <a:r>
              <a:rPr lang="en-TT" sz="6600" dirty="0" smtClean="0"/>
              <a:t>Metals</a:t>
            </a:r>
            <a:endParaRPr lang="en-TT" sz="13800" dirty="0"/>
          </a:p>
        </p:txBody>
      </p:sp>
      <p:sp>
        <p:nvSpPr>
          <p:cNvPr id="65" name="TextBox 64"/>
          <p:cNvSpPr txBox="1"/>
          <p:nvPr/>
        </p:nvSpPr>
        <p:spPr>
          <a:xfrm>
            <a:off x="5214942" y="571480"/>
            <a:ext cx="3500462" cy="369332"/>
          </a:xfrm>
          <a:prstGeom prst="rect">
            <a:avLst/>
          </a:prstGeom>
          <a:noFill/>
        </p:spPr>
        <p:txBody>
          <a:bodyPr wrap="square" rtlCol="0">
            <a:spAutoFit/>
          </a:bodyPr>
          <a:lstStyle/>
          <a:p>
            <a:r>
              <a:rPr lang="en-TT" dirty="0" smtClean="0"/>
              <a:t>Groups 14 to 18 are Non-metals</a:t>
            </a:r>
            <a:endParaRPr lang="en-TT" dirty="0"/>
          </a:p>
        </p:txBody>
      </p:sp>
      <p:sp>
        <p:nvSpPr>
          <p:cNvPr id="66" name="TextBox 65"/>
          <p:cNvSpPr txBox="1"/>
          <p:nvPr/>
        </p:nvSpPr>
        <p:spPr>
          <a:xfrm>
            <a:off x="6286480" y="1857364"/>
            <a:ext cx="2214610" cy="3046988"/>
          </a:xfrm>
          <a:prstGeom prst="rect">
            <a:avLst/>
          </a:prstGeom>
          <a:solidFill>
            <a:schemeClr val="bg2">
              <a:lumMod val="40000"/>
              <a:lumOff val="60000"/>
            </a:schemeClr>
          </a:solidFill>
        </p:spPr>
        <p:txBody>
          <a:bodyPr wrap="square" rtlCol="0">
            <a:spAutoFit/>
          </a:bodyPr>
          <a:lstStyle/>
          <a:p>
            <a:pPr algn="ctr"/>
            <a:r>
              <a:rPr lang="en-TT" sz="4800" dirty="0" smtClean="0"/>
              <a:t>Non-Metals</a:t>
            </a:r>
          </a:p>
          <a:p>
            <a:pPr algn="ctr"/>
            <a:endParaRPr lang="en-TT" sz="4800" dirty="0" smtClean="0"/>
          </a:p>
          <a:p>
            <a:pPr algn="ctr"/>
            <a:endParaRPr lang="en-TT"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amond(in)">
                                      <p:cBhvr>
                                        <p:cTn id="11" dur="20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grpId="0" nodeType="clickEffect">
                                  <p:stCondLst>
                                    <p:cond delay="0"/>
                                  </p:stCondLst>
                                  <p:childTnLst>
                                    <p:set>
                                      <p:cBhvr>
                                        <p:cTn id="15" dur="1000">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1" presetClass="entr" presetSubtype="0" fill="hold" grpId="0" nodeType="clickEffect">
                                  <p:stCondLst>
                                    <p:cond delay="0"/>
                                  </p:stCondLst>
                                  <p:childTnLst>
                                    <p:set>
                                      <p:cBhvr>
                                        <p:cTn id="71" dur="1000">
                                          <p:stCondLst>
                                            <p:cond delay="0"/>
                                          </p:stCondLst>
                                        </p:cTn>
                                        <p:tgtEl>
                                          <p:spTgt spid="6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1" presetClass="entr" presetSubtype="0" fill="hold" grpId="0" nodeType="clickEffect">
                                  <p:stCondLst>
                                    <p:cond delay="0"/>
                                  </p:stCondLst>
                                  <p:childTnLst>
                                    <p:set>
                                      <p:cBhvr>
                                        <p:cTn id="75" dur="1000">
                                          <p:stCondLst>
                                            <p:cond delay="0"/>
                                          </p:stCondLst>
                                        </p:cTn>
                                        <p:tgtEl>
                                          <p:spTgt spid="6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1" presetClass="entr" presetSubtype="0" fill="hold" grpId="0" nodeType="clickEffect">
                                  <p:stCondLst>
                                    <p:cond delay="0"/>
                                  </p:stCondLst>
                                  <p:childTnLst>
                                    <p:set>
                                      <p:cBhvr>
                                        <p:cTn id="103" dur="1000">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0" grpId="0"/>
      <p:bldP spid="61" grpId="0"/>
      <p:bldP spid="62" grpId="0"/>
      <p:bldP spid="63" grpId="0" animBg="1"/>
      <p:bldP spid="64" grpId="0" animBg="1"/>
      <p:bldP spid="65" grpId="0"/>
      <p:bldP spid="6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Groups in the periodic table</a:t>
            </a:r>
            <a:endParaRPr lang="en-TT" dirty="0"/>
          </a:p>
        </p:txBody>
      </p:sp>
      <p:sp>
        <p:nvSpPr>
          <p:cNvPr id="4" name="Date Placeholder 3"/>
          <p:cNvSpPr>
            <a:spLocks noGrp="1"/>
          </p:cNvSpPr>
          <p:nvPr>
            <p:ph type="dt" sz="half" idx="10"/>
          </p:nvPr>
        </p:nvSpPr>
        <p:spPr/>
        <p:txBody>
          <a:bodyPr/>
          <a:lstStyle/>
          <a:p>
            <a:fld id="{9BB870F5-EA08-4FC8-B0FE-9BA2D5A2D316}" type="datetime1">
              <a:rPr lang="en-US" smtClean="0"/>
              <a:pPr/>
              <a:t>11/1/2015</a:t>
            </a:fld>
            <a:endParaRPr lang="en-TT"/>
          </a:p>
        </p:txBody>
      </p:sp>
      <p:sp>
        <p:nvSpPr>
          <p:cNvPr id="5" name="Footer Placeholder 4"/>
          <p:cNvSpPr>
            <a:spLocks noGrp="1"/>
          </p:cNvSpPr>
          <p:nvPr>
            <p:ph type="ftr" sz="quarter" idx="11"/>
          </p:nvPr>
        </p:nvSpPr>
        <p:spPr/>
        <p:txBody>
          <a:bodyPr/>
          <a:lstStyle/>
          <a:p>
            <a:r>
              <a:rPr lang="en-TT" dirty="0" smtClean="0"/>
              <a:t>Atoms and The Periodic Table Prepared by JGL</a:t>
            </a:r>
            <a:endParaRPr lang="en-TT" dirty="0"/>
          </a:p>
        </p:txBody>
      </p:sp>
      <p:sp>
        <p:nvSpPr>
          <p:cNvPr id="6" name="Slide Number Placeholder 5"/>
          <p:cNvSpPr>
            <a:spLocks noGrp="1"/>
          </p:cNvSpPr>
          <p:nvPr>
            <p:ph type="sldNum" sz="quarter" idx="12"/>
          </p:nvPr>
        </p:nvSpPr>
        <p:spPr/>
        <p:txBody>
          <a:bodyPr/>
          <a:lstStyle/>
          <a:p>
            <a:fld id="{3010FBE0-A70E-41E2-A3FC-39A37474F2DD}" type="slidenum">
              <a:rPr lang="en-TT" smtClean="0"/>
              <a:pPr/>
              <a:t>94</a:t>
            </a:fld>
            <a:endParaRPr lang="en-TT" dirty="0"/>
          </a:p>
        </p:txBody>
      </p:sp>
      <p:pic>
        <p:nvPicPr>
          <p:cNvPr id="11266" name="Picture 2"/>
          <p:cNvPicPr>
            <a:picLocks noGrp="1" noChangeAspect="1" noChangeArrowheads="1"/>
          </p:cNvPicPr>
          <p:nvPr>
            <p:ph idx="1"/>
          </p:nvPr>
        </p:nvPicPr>
        <p:blipFill>
          <a:blip r:embed="rId2"/>
          <a:srcRect/>
          <a:stretch>
            <a:fillRect/>
          </a:stretch>
        </p:blipFill>
        <p:spPr bwMode="auto">
          <a:xfrm>
            <a:off x="714348" y="1714488"/>
            <a:ext cx="7786742" cy="4427245"/>
          </a:xfrm>
          <a:prstGeom prst="rect">
            <a:avLst/>
          </a:prstGeom>
          <a:noFill/>
          <a:ln w="9525">
            <a:noFill/>
            <a:miter lim="800000"/>
            <a:headEnd/>
            <a:tailEnd/>
          </a:ln>
          <a:effectLst/>
        </p:spPr>
      </p:pic>
      <p:sp>
        <p:nvSpPr>
          <p:cNvPr id="43" name="TextBox 42"/>
          <p:cNvSpPr txBox="1"/>
          <p:nvPr/>
        </p:nvSpPr>
        <p:spPr>
          <a:xfrm>
            <a:off x="714348" y="4857760"/>
            <a:ext cx="428628" cy="369332"/>
          </a:xfrm>
          <a:prstGeom prst="rect">
            <a:avLst/>
          </a:prstGeom>
          <a:noFill/>
        </p:spPr>
        <p:txBody>
          <a:bodyPr wrap="square" rtlCol="0">
            <a:spAutoFit/>
          </a:bodyPr>
          <a:lstStyle/>
          <a:p>
            <a:r>
              <a:rPr lang="en-TT" dirty="0" smtClean="0"/>
              <a:t>1</a:t>
            </a:r>
            <a:endParaRPr lang="en-TT" dirty="0"/>
          </a:p>
        </p:txBody>
      </p:sp>
      <p:sp>
        <p:nvSpPr>
          <p:cNvPr id="44" name="TextBox 43"/>
          <p:cNvSpPr txBox="1"/>
          <p:nvPr/>
        </p:nvSpPr>
        <p:spPr>
          <a:xfrm>
            <a:off x="2285984" y="4786322"/>
            <a:ext cx="428628" cy="369332"/>
          </a:xfrm>
          <a:prstGeom prst="rect">
            <a:avLst/>
          </a:prstGeom>
          <a:noFill/>
        </p:spPr>
        <p:txBody>
          <a:bodyPr wrap="square" rtlCol="0">
            <a:spAutoFit/>
          </a:bodyPr>
          <a:lstStyle/>
          <a:p>
            <a:r>
              <a:rPr lang="en-TT" dirty="0" smtClean="0"/>
              <a:t>4</a:t>
            </a:r>
            <a:endParaRPr lang="en-TT" dirty="0"/>
          </a:p>
        </p:txBody>
      </p:sp>
      <p:sp>
        <p:nvSpPr>
          <p:cNvPr id="45" name="TextBox 44"/>
          <p:cNvSpPr txBox="1"/>
          <p:nvPr/>
        </p:nvSpPr>
        <p:spPr>
          <a:xfrm>
            <a:off x="2714612" y="4786322"/>
            <a:ext cx="428628" cy="369332"/>
          </a:xfrm>
          <a:prstGeom prst="rect">
            <a:avLst/>
          </a:prstGeom>
          <a:noFill/>
        </p:spPr>
        <p:txBody>
          <a:bodyPr wrap="square" rtlCol="0">
            <a:spAutoFit/>
          </a:bodyPr>
          <a:lstStyle/>
          <a:p>
            <a:r>
              <a:rPr lang="en-TT" dirty="0" smtClean="0"/>
              <a:t>5</a:t>
            </a:r>
            <a:endParaRPr lang="en-TT" dirty="0"/>
          </a:p>
        </p:txBody>
      </p:sp>
      <p:sp>
        <p:nvSpPr>
          <p:cNvPr id="46" name="TextBox 45"/>
          <p:cNvSpPr txBox="1"/>
          <p:nvPr/>
        </p:nvSpPr>
        <p:spPr>
          <a:xfrm>
            <a:off x="3143240" y="4786322"/>
            <a:ext cx="428628" cy="369332"/>
          </a:xfrm>
          <a:prstGeom prst="rect">
            <a:avLst/>
          </a:prstGeom>
          <a:noFill/>
        </p:spPr>
        <p:txBody>
          <a:bodyPr wrap="square" rtlCol="0">
            <a:spAutoFit/>
          </a:bodyPr>
          <a:lstStyle/>
          <a:p>
            <a:r>
              <a:rPr lang="en-TT" dirty="0" smtClean="0"/>
              <a:t>6</a:t>
            </a:r>
            <a:endParaRPr lang="en-TT" dirty="0"/>
          </a:p>
        </p:txBody>
      </p:sp>
      <p:sp>
        <p:nvSpPr>
          <p:cNvPr id="47" name="TextBox 46"/>
          <p:cNvSpPr txBox="1"/>
          <p:nvPr/>
        </p:nvSpPr>
        <p:spPr>
          <a:xfrm>
            <a:off x="3643306" y="4786322"/>
            <a:ext cx="428628" cy="369332"/>
          </a:xfrm>
          <a:prstGeom prst="rect">
            <a:avLst/>
          </a:prstGeom>
          <a:noFill/>
        </p:spPr>
        <p:txBody>
          <a:bodyPr wrap="square" rtlCol="0">
            <a:spAutoFit/>
          </a:bodyPr>
          <a:lstStyle/>
          <a:p>
            <a:r>
              <a:rPr lang="en-TT" dirty="0" smtClean="0"/>
              <a:t>7</a:t>
            </a:r>
            <a:endParaRPr lang="en-TT" dirty="0"/>
          </a:p>
        </p:txBody>
      </p:sp>
      <p:sp>
        <p:nvSpPr>
          <p:cNvPr id="48" name="TextBox 47"/>
          <p:cNvSpPr txBox="1"/>
          <p:nvPr/>
        </p:nvSpPr>
        <p:spPr>
          <a:xfrm>
            <a:off x="3929058" y="4786322"/>
            <a:ext cx="428628" cy="369332"/>
          </a:xfrm>
          <a:prstGeom prst="rect">
            <a:avLst/>
          </a:prstGeom>
          <a:noFill/>
        </p:spPr>
        <p:txBody>
          <a:bodyPr wrap="square" rtlCol="0">
            <a:spAutoFit/>
          </a:bodyPr>
          <a:lstStyle/>
          <a:p>
            <a:r>
              <a:rPr lang="en-TT" dirty="0" smtClean="0"/>
              <a:t>8</a:t>
            </a:r>
            <a:endParaRPr lang="en-TT" dirty="0"/>
          </a:p>
        </p:txBody>
      </p:sp>
      <p:sp>
        <p:nvSpPr>
          <p:cNvPr id="49" name="TextBox 48"/>
          <p:cNvSpPr txBox="1"/>
          <p:nvPr/>
        </p:nvSpPr>
        <p:spPr>
          <a:xfrm>
            <a:off x="4357686" y="4786322"/>
            <a:ext cx="428628" cy="369332"/>
          </a:xfrm>
          <a:prstGeom prst="rect">
            <a:avLst/>
          </a:prstGeom>
          <a:noFill/>
        </p:spPr>
        <p:txBody>
          <a:bodyPr wrap="square" rtlCol="0">
            <a:spAutoFit/>
          </a:bodyPr>
          <a:lstStyle/>
          <a:p>
            <a:r>
              <a:rPr lang="en-TT" dirty="0" smtClean="0"/>
              <a:t>9</a:t>
            </a:r>
            <a:endParaRPr lang="en-TT" dirty="0"/>
          </a:p>
        </p:txBody>
      </p:sp>
      <p:sp>
        <p:nvSpPr>
          <p:cNvPr id="50" name="TextBox 49"/>
          <p:cNvSpPr txBox="1"/>
          <p:nvPr/>
        </p:nvSpPr>
        <p:spPr>
          <a:xfrm>
            <a:off x="4786314" y="4572008"/>
            <a:ext cx="571504" cy="369332"/>
          </a:xfrm>
          <a:prstGeom prst="rect">
            <a:avLst/>
          </a:prstGeom>
          <a:noFill/>
        </p:spPr>
        <p:txBody>
          <a:bodyPr wrap="square" rtlCol="0">
            <a:spAutoFit/>
          </a:bodyPr>
          <a:lstStyle/>
          <a:p>
            <a:r>
              <a:rPr lang="en-TT" dirty="0" smtClean="0"/>
              <a:t>10</a:t>
            </a:r>
            <a:endParaRPr lang="en-TT" dirty="0"/>
          </a:p>
        </p:txBody>
      </p:sp>
      <p:sp>
        <p:nvSpPr>
          <p:cNvPr id="51" name="TextBox 50"/>
          <p:cNvSpPr txBox="1"/>
          <p:nvPr/>
        </p:nvSpPr>
        <p:spPr>
          <a:xfrm>
            <a:off x="5214942" y="4572008"/>
            <a:ext cx="428628" cy="369332"/>
          </a:xfrm>
          <a:prstGeom prst="rect">
            <a:avLst/>
          </a:prstGeom>
          <a:noFill/>
        </p:spPr>
        <p:txBody>
          <a:bodyPr wrap="square" rtlCol="0">
            <a:spAutoFit/>
          </a:bodyPr>
          <a:lstStyle/>
          <a:p>
            <a:r>
              <a:rPr lang="en-TT" dirty="0" smtClean="0"/>
              <a:t>11</a:t>
            </a:r>
            <a:endParaRPr lang="en-TT" dirty="0"/>
          </a:p>
        </p:txBody>
      </p:sp>
      <p:sp>
        <p:nvSpPr>
          <p:cNvPr id="52" name="TextBox 51"/>
          <p:cNvSpPr txBox="1"/>
          <p:nvPr/>
        </p:nvSpPr>
        <p:spPr>
          <a:xfrm>
            <a:off x="5572132" y="4572008"/>
            <a:ext cx="571504" cy="369332"/>
          </a:xfrm>
          <a:prstGeom prst="rect">
            <a:avLst/>
          </a:prstGeom>
          <a:noFill/>
        </p:spPr>
        <p:txBody>
          <a:bodyPr wrap="square" rtlCol="0">
            <a:spAutoFit/>
          </a:bodyPr>
          <a:lstStyle/>
          <a:p>
            <a:r>
              <a:rPr lang="en-TT" dirty="0" smtClean="0"/>
              <a:t>12</a:t>
            </a:r>
            <a:endParaRPr lang="en-TT" dirty="0"/>
          </a:p>
        </p:txBody>
      </p:sp>
      <p:sp>
        <p:nvSpPr>
          <p:cNvPr id="53" name="TextBox 52"/>
          <p:cNvSpPr txBox="1"/>
          <p:nvPr/>
        </p:nvSpPr>
        <p:spPr>
          <a:xfrm>
            <a:off x="6000760" y="4572008"/>
            <a:ext cx="571504" cy="369332"/>
          </a:xfrm>
          <a:prstGeom prst="rect">
            <a:avLst/>
          </a:prstGeom>
          <a:noFill/>
        </p:spPr>
        <p:txBody>
          <a:bodyPr wrap="square" rtlCol="0">
            <a:spAutoFit/>
          </a:bodyPr>
          <a:lstStyle/>
          <a:p>
            <a:r>
              <a:rPr lang="en-TT" dirty="0" smtClean="0"/>
              <a:t>13</a:t>
            </a:r>
            <a:endParaRPr lang="en-TT" dirty="0"/>
          </a:p>
        </p:txBody>
      </p:sp>
      <p:sp>
        <p:nvSpPr>
          <p:cNvPr id="54" name="TextBox 53"/>
          <p:cNvSpPr txBox="1"/>
          <p:nvPr/>
        </p:nvSpPr>
        <p:spPr>
          <a:xfrm>
            <a:off x="6357950" y="4572008"/>
            <a:ext cx="538178" cy="369332"/>
          </a:xfrm>
          <a:prstGeom prst="rect">
            <a:avLst/>
          </a:prstGeom>
          <a:noFill/>
        </p:spPr>
        <p:txBody>
          <a:bodyPr wrap="square" rtlCol="0">
            <a:spAutoFit/>
          </a:bodyPr>
          <a:lstStyle/>
          <a:p>
            <a:r>
              <a:rPr lang="en-TT" dirty="0" smtClean="0"/>
              <a:t>14</a:t>
            </a:r>
            <a:endParaRPr lang="en-TT" dirty="0"/>
          </a:p>
        </p:txBody>
      </p:sp>
      <p:sp>
        <p:nvSpPr>
          <p:cNvPr id="55" name="TextBox 54"/>
          <p:cNvSpPr txBox="1"/>
          <p:nvPr/>
        </p:nvSpPr>
        <p:spPr>
          <a:xfrm>
            <a:off x="6858016" y="4572008"/>
            <a:ext cx="571504" cy="369332"/>
          </a:xfrm>
          <a:prstGeom prst="rect">
            <a:avLst/>
          </a:prstGeom>
          <a:noFill/>
        </p:spPr>
        <p:txBody>
          <a:bodyPr wrap="square" rtlCol="0">
            <a:spAutoFit/>
          </a:bodyPr>
          <a:lstStyle/>
          <a:p>
            <a:r>
              <a:rPr lang="en-TT" dirty="0" smtClean="0"/>
              <a:t>15</a:t>
            </a:r>
            <a:endParaRPr lang="en-TT" dirty="0"/>
          </a:p>
        </p:txBody>
      </p:sp>
      <p:sp>
        <p:nvSpPr>
          <p:cNvPr id="56" name="TextBox 55"/>
          <p:cNvSpPr txBox="1"/>
          <p:nvPr/>
        </p:nvSpPr>
        <p:spPr>
          <a:xfrm>
            <a:off x="7215206" y="4572008"/>
            <a:ext cx="500066" cy="369332"/>
          </a:xfrm>
          <a:prstGeom prst="rect">
            <a:avLst/>
          </a:prstGeom>
          <a:noFill/>
        </p:spPr>
        <p:txBody>
          <a:bodyPr wrap="square" rtlCol="0">
            <a:spAutoFit/>
          </a:bodyPr>
          <a:lstStyle/>
          <a:p>
            <a:r>
              <a:rPr lang="en-TT" dirty="0" smtClean="0"/>
              <a:t>16</a:t>
            </a:r>
            <a:endParaRPr lang="en-TT" dirty="0"/>
          </a:p>
        </p:txBody>
      </p:sp>
      <p:sp>
        <p:nvSpPr>
          <p:cNvPr id="57" name="TextBox 56"/>
          <p:cNvSpPr txBox="1"/>
          <p:nvPr/>
        </p:nvSpPr>
        <p:spPr>
          <a:xfrm>
            <a:off x="7643834" y="4572008"/>
            <a:ext cx="571504" cy="369332"/>
          </a:xfrm>
          <a:prstGeom prst="rect">
            <a:avLst/>
          </a:prstGeom>
          <a:noFill/>
        </p:spPr>
        <p:txBody>
          <a:bodyPr wrap="square" rtlCol="0">
            <a:spAutoFit/>
          </a:bodyPr>
          <a:lstStyle/>
          <a:p>
            <a:r>
              <a:rPr lang="en-TT" dirty="0" smtClean="0"/>
              <a:t>17</a:t>
            </a:r>
            <a:endParaRPr lang="en-TT" dirty="0"/>
          </a:p>
        </p:txBody>
      </p:sp>
      <p:sp>
        <p:nvSpPr>
          <p:cNvPr id="58" name="TextBox 57"/>
          <p:cNvSpPr txBox="1"/>
          <p:nvPr/>
        </p:nvSpPr>
        <p:spPr>
          <a:xfrm>
            <a:off x="8072462" y="4572008"/>
            <a:ext cx="571504" cy="369332"/>
          </a:xfrm>
          <a:prstGeom prst="rect">
            <a:avLst/>
          </a:prstGeom>
          <a:noFill/>
        </p:spPr>
        <p:txBody>
          <a:bodyPr wrap="square" rtlCol="0">
            <a:spAutoFit/>
          </a:bodyPr>
          <a:lstStyle/>
          <a:p>
            <a:r>
              <a:rPr lang="en-TT" dirty="0" smtClean="0"/>
              <a:t>18</a:t>
            </a:r>
            <a:endParaRPr lang="en-TT" dirty="0"/>
          </a:p>
        </p:txBody>
      </p:sp>
      <p:sp>
        <p:nvSpPr>
          <p:cNvPr id="60" name="TextBox 59"/>
          <p:cNvSpPr txBox="1"/>
          <p:nvPr/>
        </p:nvSpPr>
        <p:spPr>
          <a:xfrm>
            <a:off x="1142976" y="4857760"/>
            <a:ext cx="428628" cy="369332"/>
          </a:xfrm>
          <a:prstGeom prst="rect">
            <a:avLst/>
          </a:prstGeom>
          <a:noFill/>
        </p:spPr>
        <p:txBody>
          <a:bodyPr wrap="square" rtlCol="0">
            <a:spAutoFit/>
          </a:bodyPr>
          <a:lstStyle/>
          <a:p>
            <a:r>
              <a:rPr lang="en-TT" dirty="0" smtClean="0"/>
              <a:t>2</a:t>
            </a:r>
            <a:endParaRPr lang="en-TT" dirty="0"/>
          </a:p>
        </p:txBody>
      </p:sp>
      <p:sp>
        <p:nvSpPr>
          <p:cNvPr id="61" name="TextBox 60"/>
          <p:cNvSpPr txBox="1"/>
          <p:nvPr/>
        </p:nvSpPr>
        <p:spPr>
          <a:xfrm>
            <a:off x="1571604" y="4857760"/>
            <a:ext cx="428628" cy="369332"/>
          </a:xfrm>
          <a:prstGeom prst="rect">
            <a:avLst/>
          </a:prstGeom>
          <a:noFill/>
        </p:spPr>
        <p:txBody>
          <a:bodyPr wrap="square" rtlCol="0">
            <a:spAutoFit/>
          </a:bodyPr>
          <a:lstStyle/>
          <a:p>
            <a:r>
              <a:rPr lang="en-TT" dirty="0" smtClean="0"/>
              <a:t>3</a:t>
            </a:r>
            <a:endParaRPr lang="en-TT" dirty="0"/>
          </a:p>
        </p:txBody>
      </p:sp>
      <p:sp>
        <p:nvSpPr>
          <p:cNvPr id="62" name="TextBox 61"/>
          <p:cNvSpPr txBox="1"/>
          <p:nvPr/>
        </p:nvSpPr>
        <p:spPr>
          <a:xfrm>
            <a:off x="4143372" y="357166"/>
            <a:ext cx="4429156" cy="923330"/>
          </a:xfrm>
          <a:prstGeom prst="rect">
            <a:avLst/>
          </a:prstGeom>
          <a:noFill/>
        </p:spPr>
        <p:txBody>
          <a:bodyPr wrap="square" rtlCol="0">
            <a:spAutoFit/>
          </a:bodyPr>
          <a:lstStyle/>
          <a:p>
            <a:r>
              <a:rPr lang="en-TT" dirty="0" smtClean="0"/>
              <a:t>Some GROUPS and PERIODS have other common names</a:t>
            </a:r>
          </a:p>
          <a:p>
            <a:endParaRPr lang="en-TT" dirty="0"/>
          </a:p>
        </p:txBody>
      </p:sp>
      <p:sp>
        <p:nvSpPr>
          <p:cNvPr id="59" name="Line Callout 1 (Accent Bar) 58"/>
          <p:cNvSpPr/>
          <p:nvPr/>
        </p:nvSpPr>
        <p:spPr bwMode="auto">
          <a:xfrm>
            <a:off x="1357290" y="500042"/>
            <a:ext cx="2143140" cy="1214446"/>
          </a:xfrm>
          <a:prstGeom prst="accentCallout1">
            <a:avLst>
              <a:gd name="adj1" fmla="val 18750"/>
              <a:gd name="adj2" fmla="val -8333"/>
              <a:gd name="adj3" fmla="val 120426"/>
              <a:gd name="adj4" fmla="val -19433"/>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TT" sz="1800" b="0" i="0" u="none" strike="noStrike" cap="none" normalizeH="0" baseline="0" dirty="0" smtClean="0">
                <a:ln>
                  <a:noFill/>
                </a:ln>
                <a:solidFill>
                  <a:schemeClr val="tx1"/>
                </a:solidFill>
                <a:effectLst/>
                <a:latin typeface="Arial" charset="0"/>
                <a:cs typeface="Times New Roman" pitchFamily="18" charset="0"/>
              </a:rPr>
              <a:t>Group 1 metals are known as the ALKALI metals</a:t>
            </a:r>
          </a:p>
        </p:txBody>
      </p:sp>
      <p:sp>
        <p:nvSpPr>
          <p:cNvPr id="27" name="Oval 26"/>
          <p:cNvSpPr/>
          <p:nvPr/>
        </p:nvSpPr>
        <p:spPr bwMode="auto">
          <a:xfrm>
            <a:off x="785786" y="1928802"/>
            <a:ext cx="500066" cy="3071834"/>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28" name="Line Callout 3 (No Border) 27"/>
          <p:cNvSpPr/>
          <p:nvPr/>
        </p:nvSpPr>
        <p:spPr bwMode="auto">
          <a:xfrm>
            <a:off x="1500166" y="2071678"/>
            <a:ext cx="2928958" cy="928694"/>
          </a:xfrm>
          <a:prstGeom prst="callout3">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TT" sz="1800" b="0" i="0" u="none" strike="noStrike" cap="none" normalizeH="0" baseline="0" dirty="0" smtClean="0">
                <a:ln>
                  <a:noFill/>
                </a:ln>
                <a:solidFill>
                  <a:schemeClr val="tx1"/>
                </a:solidFill>
                <a:effectLst/>
                <a:latin typeface="Arial" charset="0"/>
                <a:cs typeface="Times New Roman" pitchFamily="18" charset="0"/>
              </a:rPr>
              <a:t>Group 2 metals</a:t>
            </a:r>
            <a:r>
              <a:rPr kumimoji="0" lang="en-TT" sz="1800" b="0" i="0" u="none" strike="noStrike" cap="none" normalizeH="0" dirty="0" smtClean="0">
                <a:ln>
                  <a:noFill/>
                </a:ln>
                <a:solidFill>
                  <a:schemeClr val="tx1"/>
                </a:solidFill>
                <a:effectLst/>
                <a:latin typeface="Arial" charset="0"/>
                <a:cs typeface="Times New Roman" pitchFamily="18" charset="0"/>
              </a:rPr>
              <a:t> are known as the ALKALINE earth METALS</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29" name="Oval 28"/>
          <p:cNvSpPr/>
          <p:nvPr/>
        </p:nvSpPr>
        <p:spPr bwMode="auto">
          <a:xfrm>
            <a:off x="1214414" y="2143116"/>
            <a:ext cx="357190" cy="3071834"/>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30" name="Line Callout 3 (No Border) 29"/>
          <p:cNvSpPr/>
          <p:nvPr/>
        </p:nvSpPr>
        <p:spPr bwMode="auto">
          <a:xfrm>
            <a:off x="2928926" y="3000372"/>
            <a:ext cx="2500330" cy="1143008"/>
          </a:xfrm>
          <a:prstGeom prst="callout3">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TT" sz="1800" b="0" i="0" u="none" strike="noStrike" cap="none" normalizeH="0" baseline="0" dirty="0" smtClean="0">
                <a:ln>
                  <a:noFill/>
                </a:ln>
                <a:solidFill>
                  <a:schemeClr val="tx1"/>
                </a:solidFill>
                <a:effectLst/>
                <a:latin typeface="Arial" charset="0"/>
                <a:cs typeface="Times New Roman" pitchFamily="18" charset="0"/>
              </a:rPr>
              <a:t>Groups 3 to 12 are known as</a:t>
            </a:r>
            <a:r>
              <a:rPr kumimoji="0" lang="en-TT" sz="1800" b="0" i="0" u="none" strike="noStrike" cap="none" normalizeH="0" dirty="0" smtClean="0">
                <a:ln>
                  <a:noFill/>
                </a:ln>
                <a:solidFill>
                  <a:schemeClr val="tx1"/>
                </a:solidFill>
                <a:effectLst/>
                <a:latin typeface="Arial" charset="0"/>
                <a:cs typeface="Times New Roman" pitchFamily="18" charset="0"/>
              </a:rPr>
              <a:t> the TRANSITION metals</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31" name="Oval 30"/>
          <p:cNvSpPr/>
          <p:nvPr/>
        </p:nvSpPr>
        <p:spPr bwMode="auto">
          <a:xfrm rot="5400000">
            <a:off x="2607455" y="1464455"/>
            <a:ext cx="2357454" cy="4429156"/>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32" name="Line Callout 3 (No Border) 31"/>
          <p:cNvSpPr/>
          <p:nvPr/>
        </p:nvSpPr>
        <p:spPr bwMode="auto">
          <a:xfrm>
            <a:off x="6143636" y="785794"/>
            <a:ext cx="1714512" cy="1000132"/>
          </a:xfrm>
          <a:prstGeom prst="callout3">
            <a:avLst>
              <a:gd name="adj1" fmla="val 17022"/>
              <a:gd name="adj2" fmla="val -7531"/>
              <a:gd name="adj3" fmla="val 16159"/>
              <a:gd name="adj4" fmla="val -58585"/>
              <a:gd name="adj5" fmla="val 87908"/>
              <a:gd name="adj6" fmla="val -100503"/>
              <a:gd name="adj7" fmla="val 217624"/>
              <a:gd name="adj8" fmla="val 94777"/>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TT" sz="1800" b="0" i="0" u="none" strike="noStrike" cap="none" normalizeH="0" baseline="0" dirty="0" smtClean="0">
                <a:ln>
                  <a:noFill/>
                </a:ln>
                <a:solidFill>
                  <a:schemeClr val="tx1"/>
                </a:solidFill>
                <a:effectLst/>
                <a:latin typeface="Arial" charset="0"/>
                <a:cs typeface="Times New Roman" pitchFamily="18" charset="0"/>
              </a:rPr>
              <a:t>Group 17 is known as the HALOGENS</a:t>
            </a:r>
          </a:p>
        </p:txBody>
      </p:sp>
      <p:sp>
        <p:nvSpPr>
          <p:cNvPr id="33" name="Oval 32"/>
          <p:cNvSpPr/>
          <p:nvPr/>
        </p:nvSpPr>
        <p:spPr bwMode="auto">
          <a:xfrm>
            <a:off x="7643834" y="1857364"/>
            <a:ext cx="428628" cy="3071834"/>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34" name="Line Callout 3 (No Border) 33"/>
          <p:cNvSpPr/>
          <p:nvPr/>
        </p:nvSpPr>
        <p:spPr bwMode="auto">
          <a:xfrm>
            <a:off x="4714876" y="1357298"/>
            <a:ext cx="1643074" cy="1428760"/>
          </a:xfrm>
          <a:prstGeom prst="callout3">
            <a:avLst>
              <a:gd name="adj1" fmla="val 18750"/>
              <a:gd name="adj2" fmla="val -8333"/>
              <a:gd name="adj3" fmla="val 18750"/>
              <a:gd name="adj4" fmla="val -16667"/>
              <a:gd name="adj5" fmla="val 100000"/>
              <a:gd name="adj6" fmla="val -16667"/>
              <a:gd name="adj7" fmla="val 126437"/>
              <a:gd name="adj8" fmla="val 1090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TT" sz="1800" b="0" i="0" u="none" strike="noStrike" cap="none" normalizeH="0" baseline="0" dirty="0" smtClean="0">
                <a:ln>
                  <a:noFill/>
                </a:ln>
                <a:solidFill>
                  <a:schemeClr val="tx1"/>
                </a:solidFill>
                <a:effectLst/>
                <a:latin typeface="Arial" charset="0"/>
                <a:cs typeface="Times New Roman" pitchFamily="18" charset="0"/>
              </a:rPr>
              <a:t>The elements touching this staircase are known as the METTALOIDS</a:t>
            </a:r>
          </a:p>
        </p:txBody>
      </p:sp>
      <p:sp>
        <p:nvSpPr>
          <p:cNvPr id="35" name="Oval 34"/>
          <p:cNvSpPr/>
          <p:nvPr/>
        </p:nvSpPr>
        <p:spPr bwMode="auto">
          <a:xfrm rot="18584474">
            <a:off x="6393811" y="1853680"/>
            <a:ext cx="702431" cy="3071834"/>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cxnSp>
        <p:nvCxnSpPr>
          <p:cNvPr id="37" name="Straight Connector 36"/>
          <p:cNvCxnSpPr/>
          <p:nvPr/>
        </p:nvCxnSpPr>
        <p:spPr bwMode="auto">
          <a:xfrm>
            <a:off x="6000760" y="2714620"/>
            <a:ext cx="357190" cy="1588"/>
          </a:xfrm>
          <a:prstGeom prst="line">
            <a:avLst/>
          </a:prstGeom>
          <a:solidFill>
            <a:schemeClr val="accent1"/>
          </a:solidFill>
          <a:ln w="57150" cap="flat" cmpd="sng" algn="ctr">
            <a:solidFill>
              <a:srgbClr val="FF0000"/>
            </a:solidFill>
            <a:prstDash val="solid"/>
            <a:round/>
            <a:headEnd type="none" w="sm" len="sm"/>
            <a:tailEnd type="none" w="sm" len="sm"/>
          </a:ln>
          <a:effectLst/>
        </p:spPr>
      </p:cxnSp>
      <p:cxnSp>
        <p:nvCxnSpPr>
          <p:cNvPr id="39" name="Straight Connector 38"/>
          <p:cNvCxnSpPr/>
          <p:nvPr/>
        </p:nvCxnSpPr>
        <p:spPr bwMode="auto">
          <a:xfrm rot="5400000">
            <a:off x="6179355" y="2964653"/>
            <a:ext cx="500066" cy="1588"/>
          </a:xfrm>
          <a:prstGeom prst="line">
            <a:avLst/>
          </a:prstGeom>
          <a:solidFill>
            <a:schemeClr val="accent1"/>
          </a:solidFill>
          <a:ln w="57150" cap="flat" cmpd="sng" algn="ctr">
            <a:solidFill>
              <a:srgbClr val="FF0000"/>
            </a:solidFill>
            <a:prstDash val="solid"/>
            <a:round/>
            <a:headEnd type="none" w="sm" len="sm"/>
            <a:tailEnd type="none" w="sm" len="sm"/>
          </a:ln>
          <a:effectLst/>
        </p:spPr>
      </p:cxnSp>
      <p:cxnSp>
        <p:nvCxnSpPr>
          <p:cNvPr id="40" name="Straight Connector 39"/>
          <p:cNvCxnSpPr/>
          <p:nvPr/>
        </p:nvCxnSpPr>
        <p:spPr bwMode="auto">
          <a:xfrm>
            <a:off x="6429388" y="3143248"/>
            <a:ext cx="357190" cy="1588"/>
          </a:xfrm>
          <a:prstGeom prst="line">
            <a:avLst/>
          </a:prstGeom>
          <a:solidFill>
            <a:schemeClr val="accent1"/>
          </a:solidFill>
          <a:ln w="57150" cap="flat" cmpd="sng" algn="ctr">
            <a:solidFill>
              <a:srgbClr val="FF0000"/>
            </a:solidFill>
            <a:prstDash val="solid"/>
            <a:round/>
            <a:headEnd type="none" w="sm" len="sm"/>
            <a:tailEnd type="none" w="sm" len="sm"/>
          </a:ln>
          <a:effectLst/>
        </p:spPr>
      </p:cxnSp>
      <p:cxnSp>
        <p:nvCxnSpPr>
          <p:cNvPr id="41" name="Straight Connector 40"/>
          <p:cNvCxnSpPr/>
          <p:nvPr/>
        </p:nvCxnSpPr>
        <p:spPr bwMode="auto">
          <a:xfrm>
            <a:off x="6858016" y="3571876"/>
            <a:ext cx="357190" cy="1588"/>
          </a:xfrm>
          <a:prstGeom prst="line">
            <a:avLst/>
          </a:prstGeom>
          <a:solidFill>
            <a:schemeClr val="accent1"/>
          </a:solidFill>
          <a:ln w="57150" cap="flat" cmpd="sng" algn="ctr">
            <a:solidFill>
              <a:srgbClr val="FF0000"/>
            </a:solidFill>
            <a:prstDash val="solid"/>
            <a:round/>
            <a:headEnd type="none" w="sm" len="sm"/>
            <a:tailEnd type="none" w="sm" len="sm"/>
          </a:ln>
          <a:effectLst/>
        </p:spPr>
      </p:cxnSp>
      <p:cxnSp>
        <p:nvCxnSpPr>
          <p:cNvPr id="42" name="Straight Connector 41"/>
          <p:cNvCxnSpPr/>
          <p:nvPr/>
        </p:nvCxnSpPr>
        <p:spPr bwMode="auto">
          <a:xfrm>
            <a:off x="7286644" y="3929066"/>
            <a:ext cx="357190" cy="1588"/>
          </a:xfrm>
          <a:prstGeom prst="line">
            <a:avLst/>
          </a:prstGeom>
          <a:solidFill>
            <a:schemeClr val="accent1"/>
          </a:solidFill>
          <a:ln w="57150" cap="flat" cmpd="sng" algn="ctr">
            <a:solidFill>
              <a:srgbClr val="FF0000"/>
            </a:solidFill>
            <a:prstDash val="solid"/>
            <a:round/>
            <a:headEnd type="none" w="sm" len="sm"/>
            <a:tailEnd type="none" w="sm" len="sm"/>
          </a:ln>
          <a:effectLst/>
        </p:spPr>
      </p:cxnSp>
      <p:cxnSp>
        <p:nvCxnSpPr>
          <p:cNvPr id="63" name="Straight Connector 62"/>
          <p:cNvCxnSpPr/>
          <p:nvPr/>
        </p:nvCxnSpPr>
        <p:spPr bwMode="auto">
          <a:xfrm rot="5400000">
            <a:off x="6608777" y="3392487"/>
            <a:ext cx="500066" cy="1588"/>
          </a:xfrm>
          <a:prstGeom prst="line">
            <a:avLst/>
          </a:prstGeom>
          <a:solidFill>
            <a:schemeClr val="accent1"/>
          </a:solidFill>
          <a:ln w="57150" cap="flat" cmpd="sng" algn="ctr">
            <a:solidFill>
              <a:srgbClr val="FF0000"/>
            </a:solidFill>
            <a:prstDash val="solid"/>
            <a:round/>
            <a:headEnd type="none" w="sm" len="sm"/>
            <a:tailEnd type="none" w="sm" len="sm"/>
          </a:ln>
          <a:effectLst/>
        </p:spPr>
      </p:cxnSp>
      <p:cxnSp>
        <p:nvCxnSpPr>
          <p:cNvPr id="64" name="Straight Connector 63"/>
          <p:cNvCxnSpPr/>
          <p:nvPr/>
        </p:nvCxnSpPr>
        <p:spPr bwMode="auto">
          <a:xfrm rot="5400000">
            <a:off x="7037405" y="3749677"/>
            <a:ext cx="357190" cy="1588"/>
          </a:xfrm>
          <a:prstGeom prst="line">
            <a:avLst/>
          </a:prstGeom>
          <a:solidFill>
            <a:schemeClr val="accent1"/>
          </a:solidFill>
          <a:ln w="57150" cap="flat" cmpd="sng" algn="ctr">
            <a:solidFill>
              <a:srgbClr val="FF0000"/>
            </a:solidFill>
            <a:prstDash val="solid"/>
            <a:round/>
            <a:headEnd type="none" w="sm" len="sm"/>
            <a:tailEnd type="none" w="sm" len="sm"/>
          </a:ln>
          <a:effectLst/>
        </p:spPr>
      </p:cxnSp>
      <p:sp>
        <p:nvSpPr>
          <p:cNvPr id="67" name="Line Callout 3 (No Border) 66"/>
          <p:cNvSpPr/>
          <p:nvPr/>
        </p:nvSpPr>
        <p:spPr bwMode="auto">
          <a:xfrm>
            <a:off x="7072330" y="857232"/>
            <a:ext cx="1571636" cy="1571636"/>
          </a:xfrm>
          <a:prstGeom prst="callout3">
            <a:avLst>
              <a:gd name="adj1" fmla="val 20792"/>
              <a:gd name="adj2" fmla="val -13680"/>
              <a:gd name="adj3" fmla="val 29977"/>
              <a:gd name="adj4" fmla="val -74768"/>
              <a:gd name="adj5" fmla="val 75503"/>
              <a:gd name="adj6" fmla="val -100075"/>
              <a:gd name="adj7" fmla="val 112963"/>
              <a:gd name="adj8" fmla="val -8333"/>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TT" sz="1800" b="0" i="0" u="none" strike="noStrike" cap="none" normalizeH="0" baseline="0" dirty="0" smtClean="0">
                <a:ln>
                  <a:noFill/>
                </a:ln>
                <a:solidFill>
                  <a:schemeClr val="tx1"/>
                </a:solidFill>
                <a:effectLst/>
                <a:latin typeface="Arial" charset="0"/>
                <a:cs typeface="Times New Roman" pitchFamily="18" charset="0"/>
              </a:rPr>
              <a:t>Group 18 </a:t>
            </a:r>
            <a:r>
              <a:rPr kumimoji="0" lang="en-TT" sz="1800" b="0" i="0" u="none" strike="noStrike" cap="none" normalizeH="0" dirty="0" smtClean="0">
                <a:ln>
                  <a:noFill/>
                </a:ln>
                <a:solidFill>
                  <a:schemeClr val="tx1"/>
                </a:solidFill>
                <a:effectLst/>
                <a:latin typeface="Arial" charset="0"/>
                <a:cs typeface="Times New Roman" pitchFamily="18" charset="0"/>
              </a:rPr>
              <a:t> is known as the NOBLE GASES</a:t>
            </a:r>
            <a:endParaRPr kumimoji="0" lang="en-TT" sz="1800" b="0" i="0" u="none" strike="noStrike" cap="none" normalizeH="0" baseline="0" dirty="0" smtClean="0">
              <a:ln>
                <a:noFill/>
              </a:ln>
              <a:solidFill>
                <a:schemeClr val="tx1"/>
              </a:solidFill>
              <a:effectLst/>
              <a:latin typeface="Arial" charset="0"/>
              <a:cs typeface="Times New Roman" pitchFamily="18" charset="0"/>
            </a:endParaRPr>
          </a:p>
        </p:txBody>
      </p:sp>
      <p:sp>
        <p:nvSpPr>
          <p:cNvPr id="68" name="Oval 67"/>
          <p:cNvSpPr/>
          <p:nvPr/>
        </p:nvSpPr>
        <p:spPr bwMode="auto">
          <a:xfrm>
            <a:off x="8072462" y="1857364"/>
            <a:ext cx="428628" cy="3071834"/>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69" name="Line Callout 3 (No Border) 68"/>
          <p:cNvSpPr/>
          <p:nvPr/>
        </p:nvSpPr>
        <p:spPr bwMode="auto">
          <a:xfrm>
            <a:off x="285720" y="5072074"/>
            <a:ext cx="2214578" cy="1285884"/>
          </a:xfrm>
          <a:prstGeom prst="callout3">
            <a:avLst>
              <a:gd name="adj1" fmla="val 58672"/>
              <a:gd name="adj2" fmla="val -1089"/>
              <a:gd name="adj3" fmla="val 18750"/>
              <a:gd name="adj4" fmla="val -16667"/>
              <a:gd name="adj5" fmla="val -24755"/>
              <a:gd name="adj6" fmla="val -23911"/>
              <a:gd name="adj7" fmla="val 19395"/>
              <a:gd name="adj8" fmla="val 123506"/>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TT" sz="1800" b="0" i="0" u="none" strike="noStrike" cap="none" normalizeH="0" baseline="0" dirty="0" smtClean="0">
                <a:ln>
                  <a:noFill/>
                </a:ln>
                <a:solidFill>
                  <a:schemeClr val="tx1"/>
                </a:solidFill>
                <a:effectLst/>
                <a:latin typeface="Arial" charset="0"/>
                <a:cs typeface="Times New Roman" pitchFamily="18" charset="0"/>
              </a:rPr>
              <a:t>Period 8 is known as the LANTHANIDE metals</a:t>
            </a:r>
          </a:p>
        </p:txBody>
      </p:sp>
      <p:sp>
        <p:nvSpPr>
          <p:cNvPr id="70" name="Oval 69"/>
          <p:cNvSpPr/>
          <p:nvPr/>
        </p:nvSpPr>
        <p:spPr bwMode="auto">
          <a:xfrm rot="5400000">
            <a:off x="5326326" y="2254500"/>
            <a:ext cx="500066" cy="5992338"/>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71" name="TextBox 70"/>
          <p:cNvSpPr txBox="1"/>
          <p:nvPr/>
        </p:nvSpPr>
        <p:spPr>
          <a:xfrm>
            <a:off x="2143108" y="5214950"/>
            <a:ext cx="571504" cy="369332"/>
          </a:xfrm>
          <a:prstGeom prst="rect">
            <a:avLst/>
          </a:prstGeom>
          <a:noFill/>
        </p:spPr>
        <p:txBody>
          <a:bodyPr wrap="square" rtlCol="0">
            <a:spAutoFit/>
          </a:bodyPr>
          <a:lstStyle/>
          <a:p>
            <a:r>
              <a:rPr lang="en-TT" dirty="0" smtClean="0"/>
              <a:t>8</a:t>
            </a:r>
            <a:endParaRPr lang="en-TT" dirty="0"/>
          </a:p>
        </p:txBody>
      </p:sp>
      <p:sp>
        <p:nvSpPr>
          <p:cNvPr id="72" name="Line Callout 3 (No Border) 71"/>
          <p:cNvSpPr/>
          <p:nvPr/>
        </p:nvSpPr>
        <p:spPr bwMode="auto">
          <a:xfrm>
            <a:off x="4286248" y="5214950"/>
            <a:ext cx="2428892" cy="928694"/>
          </a:xfrm>
          <a:prstGeom prst="callout3">
            <a:avLst>
              <a:gd name="adj1" fmla="val 18750"/>
              <a:gd name="adj2" fmla="val -8333"/>
              <a:gd name="adj3" fmla="val 18750"/>
              <a:gd name="adj4" fmla="val -16667"/>
              <a:gd name="adj5" fmla="val 75817"/>
              <a:gd name="adj6" fmla="val -25914"/>
              <a:gd name="adj7" fmla="val 81870"/>
              <a:gd name="adj8" fmla="val -162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TT" sz="1800" b="0" i="0" u="none" strike="noStrike" cap="none" normalizeH="0" baseline="0" dirty="0" smtClean="0">
                <a:ln>
                  <a:noFill/>
                </a:ln>
                <a:solidFill>
                  <a:schemeClr val="tx1"/>
                </a:solidFill>
                <a:effectLst/>
                <a:latin typeface="Arial" charset="0"/>
                <a:cs typeface="Times New Roman" pitchFamily="18" charset="0"/>
              </a:rPr>
              <a:t>Period 9 is known as the ACTINIDE metals</a:t>
            </a:r>
          </a:p>
        </p:txBody>
      </p:sp>
      <p:sp>
        <p:nvSpPr>
          <p:cNvPr id="74" name="Oval 73"/>
          <p:cNvSpPr/>
          <p:nvPr/>
        </p:nvSpPr>
        <p:spPr bwMode="auto">
          <a:xfrm rot="5400000">
            <a:off x="5317872" y="2897442"/>
            <a:ext cx="500066" cy="5992338"/>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T" sz="1800" b="0" i="0" u="none" strike="noStrike" cap="none" normalizeH="0" baseline="0" smtClean="0">
              <a:ln>
                <a:noFill/>
              </a:ln>
              <a:solidFill>
                <a:schemeClr val="tx1"/>
              </a:solidFill>
              <a:effectLst/>
              <a:latin typeface="Arial" charset="0"/>
              <a:cs typeface="Times New Roman" pitchFamily="18" charset="0"/>
            </a:endParaRPr>
          </a:p>
        </p:txBody>
      </p:sp>
      <p:sp>
        <p:nvSpPr>
          <p:cNvPr id="75" name="TextBox 74"/>
          <p:cNvSpPr txBox="1"/>
          <p:nvPr/>
        </p:nvSpPr>
        <p:spPr>
          <a:xfrm>
            <a:off x="2143108" y="5715016"/>
            <a:ext cx="571504" cy="369332"/>
          </a:xfrm>
          <a:prstGeom prst="rect">
            <a:avLst/>
          </a:prstGeom>
          <a:noFill/>
        </p:spPr>
        <p:txBody>
          <a:bodyPr wrap="square" rtlCol="0">
            <a:spAutoFit/>
          </a:bodyPr>
          <a:lstStyle/>
          <a:p>
            <a:r>
              <a:rPr lang="en-TT" dirty="0" smtClean="0"/>
              <a:t>9</a:t>
            </a:r>
            <a:endParaRPr lang="en-T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amond(in)">
                                      <p:cBhvr>
                                        <p:cTn id="11" dur="20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grpId="0" nodeType="clickEffect">
                                  <p:stCondLst>
                                    <p:cond delay="0"/>
                                  </p:stCondLst>
                                  <p:childTnLst>
                                    <p:set>
                                      <p:cBhvr>
                                        <p:cTn id="15" dur="1000">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1" presetClass="entr" presetSubtype="0" fill="hold" grpId="0" nodeType="clickEffect">
                                  <p:stCondLst>
                                    <p:cond delay="0"/>
                                  </p:stCondLst>
                                  <p:childTnLst>
                                    <p:set>
                                      <p:cBhvr>
                                        <p:cTn id="19" dur="1000">
                                          <p:stCondLst>
                                            <p:cond delay="0"/>
                                          </p:stCondLst>
                                        </p:cTn>
                                        <p:tgtEl>
                                          <p:spTgt spid="5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1" presetClass="entr" presetSubtype="0" fill="hold" grpId="0" nodeType="clickEffect">
                                  <p:stCondLst>
                                    <p:cond delay="0"/>
                                  </p:stCondLst>
                                  <p:childTnLst>
                                    <p:set>
                                      <p:cBhvr>
                                        <p:cTn id="27" dur="1000">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grpId="0" nodeType="clickEffect">
                                  <p:stCondLst>
                                    <p:cond delay="0"/>
                                  </p:stCondLst>
                                  <p:childTnLst>
                                    <p:set>
                                      <p:cBhvr>
                                        <p:cTn id="31" dur="1000">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1" presetClass="entr" presetSubtype="0" fill="hold" grpId="0" nodeType="clickEffect">
                                  <p:stCondLst>
                                    <p:cond delay="0"/>
                                  </p:stCondLst>
                                  <p:childTnLst>
                                    <p:set>
                                      <p:cBhvr>
                                        <p:cTn id="39" dur="1000">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1" presetClass="entr" presetSubtype="0" fill="hold" grpId="0" nodeType="clickEffect">
                                  <p:stCondLst>
                                    <p:cond delay="0"/>
                                  </p:stCondLst>
                                  <p:childTnLst>
                                    <p:set>
                                      <p:cBhvr>
                                        <p:cTn id="43" dur="1000">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1" presetClass="entr" presetSubtype="0" fill="hold" grpId="0" nodeType="clickEffect">
                                  <p:stCondLst>
                                    <p:cond delay="0"/>
                                  </p:stCondLst>
                                  <p:childTnLst>
                                    <p:set>
                                      <p:cBhvr>
                                        <p:cTn id="87" dur="1000">
                                          <p:stCondLst>
                                            <p:cond delay="0"/>
                                          </p:stCondLst>
                                        </p:cTn>
                                        <p:tgtEl>
                                          <p:spTgt spid="3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1" presetClass="entr" presetSubtype="0" fill="hold" grpId="0" nodeType="clickEffect">
                                  <p:stCondLst>
                                    <p:cond delay="0"/>
                                  </p:stCondLst>
                                  <p:childTnLst>
                                    <p:set>
                                      <p:cBhvr>
                                        <p:cTn id="95" dur="1000">
                                          <p:stCondLst>
                                            <p:cond delay="0"/>
                                          </p:stCondLst>
                                        </p:cTn>
                                        <p:tgtEl>
                                          <p:spTgt spid="3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1" presetClass="entr" presetSubtype="0" fill="hold" grpId="0" nodeType="clickEffect">
                                  <p:stCondLst>
                                    <p:cond delay="0"/>
                                  </p:stCondLst>
                                  <p:childTnLst>
                                    <p:set>
                                      <p:cBhvr>
                                        <p:cTn id="111" dur="1000">
                                          <p:stCondLst>
                                            <p:cond delay="0"/>
                                          </p:stCondLst>
                                        </p:cTn>
                                        <p:tgtEl>
                                          <p:spTgt spid="35"/>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1" presetClass="entr" presetSubtype="0" fill="hold" nodeType="clickEffect">
                                  <p:stCondLst>
                                    <p:cond delay="0"/>
                                  </p:stCondLst>
                                  <p:childTnLst>
                                    <p:set>
                                      <p:cBhvr>
                                        <p:cTn id="115" dur="1000">
                                          <p:stCondLst>
                                            <p:cond delay="0"/>
                                          </p:stCondLst>
                                        </p:cTn>
                                        <p:tgtEl>
                                          <p:spTgt spid="3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1" presetClass="entr" presetSubtype="0" fill="hold" nodeType="clickEffect">
                                  <p:stCondLst>
                                    <p:cond delay="0"/>
                                  </p:stCondLst>
                                  <p:childTnLst>
                                    <p:set>
                                      <p:cBhvr>
                                        <p:cTn id="119" dur="1000">
                                          <p:stCondLst>
                                            <p:cond delay="0"/>
                                          </p:stCondLst>
                                        </p:cTn>
                                        <p:tgtEl>
                                          <p:spTgt spid="39"/>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1" presetClass="entr" presetSubtype="0" fill="hold" nodeType="clickEffect">
                                  <p:stCondLst>
                                    <p:cond delay="0"/>
                                  </p:stCondLst>
                                  <p:childTnLst>
                                    <p:set>
                                      <p:cBhvr>
                                        <p:cTn id="123" dur="1000">
                                          <p:stCondLst>
                                            <p:cond delay="0"/>
                                          </p:stCondLst>
                                        </p:cTn>
                                        <p:tgtEl>
                                          <p:spTgt spid="40"/>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1" presetClass="entr" presetSubtype="0" fill="hold" nodeType="clickEffect">
                                  <p:stCondLst>
                                    <p:cond delay="0"/>
                                  </p:stCondLst>
                                  <p:childTnLst>
                                    <p:set>
                                      <p:cBhvr>
                                        <p:cTn id="127" dur="1000">
                                          <p:stCondLst>
                                            <p:cond delay="0"/>
                                          </p:stCondLst>
                                        </p:cTn>
                                        <p:tgtEl>
                                          <p:spTgt spid="63"/>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1" presetClass="entr" presetSubtype="0" fill="hold" nodeType="clickEffect">
                                  <p:stCondLst>
                                    <p:cond delay="0"/>
                                  </p:stCondLst>
                                  <p:childTnLst>
                                    <p:set>
                                      <p:cBhvr>
                                        <p:cTn id="131" dur="1000">
                                          <p:stCondLst>
                                            <p:cond delay="0"/>
                                          </p:stCondLst>
                                        </p:cTn>
                                        <p:tgtEl>
                                          <p:spTgt spid="41"/>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1" presetClass="entr" presetSubtype="0" fill="hold" nodeType="clickEffect">
                                  <p:stCondLst>
                                    <p:cond delay="0"/>
                                  </p:stCondLst>
                                  <p:childTnLst>
                                    <p:set>
                                      <p:cBhvr>
                                        <p:cTn id="135" dur="1000">
                                          <p:stCondLst>
                                            <p:cond delay="0"/>
                                          </p:stCondLst>
                                        </p:cTn>
                                        <p:tgtEl>
                                          <p:spTgt spid="6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1" presetClass="entr" presetSubtype="0" fill="hold" nodeType="clickEffect">
                                  <p:stCondLst>
                                    <p:cond delay="0"/>
                                  </p:stCondLst>
                                  <p:childTnLst>
                                    <p:set>
                                      <p:cBhvr>
                                        <p:cTn id="139" dur="1000">
                                          <p:stCondLst>
                                            <p:cond delay="0"/>
                                          </p:stCondLst>
                                        </p:cTn>
                                        <p:tgtEl>
                                          <p:spTgt spid="42"/>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1" presetClass="entr" presetSubtype="0" fill="hold" grpId="0" nodeType="clickEffect">
                                  <p:stCondLst>
                                    <p:cond delay="0"/>
                                  </p:stCondLst>
                                  <p:childTnLst>
                                    <p:set>
                                      <p:cBhvr>
                                        <p:cTn id="143" dur="1000">
                                          <p:stCondLst>
                                            <p:cond delay="0"/>
                                          </p:stCondLst>
                                        </p:cTn>
                                        <p:tgtEl>
                                          <p:spTgt spid="32"/>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57"/>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1" presetClass="entr" presetSubtype="0" fill="hold" grpId="0" nodeType="clickEffect">
                                  <p:stCondLst>
                                    <p:cond delay="0"/>
                                  </p:stCondLst>
                                  <p:childTnLst>
                                    <p:set>
                                      <p:cBhvr>
                                        <p:cTn id="151" dur="1000">
                                          <p:stCondLst>
                                            <p:cond delay="0"/>
                                          </p:stCondLst>
                                        </p:cTn>
                                        <p:tgtEl>
                                          <p:spTgt spid="33"/>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1" presetClass="entr" presetSubtype="0" fill="hold" grpId="0" nodeType="clickEffect">
                                  <p:stCondLst>
                                    <p:cond delay="0"/>
                                  </p:stCondLst>
                                  <p:childTnLst>
                                    <p:set>
                                      <p:cBhvr>
                                        <p:cTn id="155" dur="1000">
                                          <p:stCondLst>
                                            <p:cond delay="0"/>
                                          </p:stCondLst>
                                        </p:cTn>
                                        <p:tgtEl>
                                          <p:spTgt spid="67"/>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58"/>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1" presetClass="entr" presetSubtype="0" fill="hold" grpId="0" nodeType="clickEffect">
                                  <p:stCondLst>
                                    <p:cond delay="0"/>
                                  </p:stCondLst>
                                  <p:childTnLst>
                                    <p:set>
                                      <p:cBhvr>
                                        <p:cTn id="163" dur="1000">
                                          <p:stCondLst>
                                            <p:cond delay="0"/>
                                          </p:stCondLst>
                                        </p:cTn>
                                        <p:tgtEl>
                                          <p:spTgt spid="68"/>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1" presetClass="entr" presetSubtype="0" fill="hold" grpId="0" nodeType="clickEffect">
                                  <p:stCondLst>
                                    <p:cond delay="0"/>
                                  </p:stCondLst>
                                  <p:childTnLst>
                                    <p:set>
                                      <p:cBhvr>
                                        <p:cTn id="167" dur="1000">
                                          <p:stCondLst>
                                            <p:cond delay="0"/>
                                          </p:stCondLst>
                                        </p:cTn>
                                        <p:tgtEl>
                                          <p:spTgt spid="69"/>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71"/>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1" presetClass="entr" presetSubtype="0" fill="hold" grpId="0" nodeType="clickEffect">
                                  <p:stCondLst>
                                    <p:cond delay="0"/>
                                  </p:stCondLst>
                                  <p:childTnLst>
                                    <p:set>
                                      <p:cBhvr>
                                        <p:cTn id="175" dur="1000">
                                          <p:stCondLst>
                                            <p:cond delay="0"/>
                                          </p:stCondLst>
                                        </p:cTn>
                                        <p:tgtEl>
                                          <p:spTgt spid="70"/>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75"/>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1" presetClass="entr" presetSubtype="0" fill="hold" grpId="0" nodeType="clickEffect">
                                  <p:stCondLst>
                                    <p:cond delay="0"/>
                                  </p:stCondLst>
                                  <p:childTnLst>
                                    <p:set>
                                      <p:cBhvr>
                                        <p:cTn id="183" dur="1000">
                                          <p:stCondLst>
                                            <p:cond delay="0"/>
                                          </p:stCondLst>
                                        </p:cTn>
                                        <p:tgtEl>
                                          <p:spTgt spid="72"/>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1" presetClass="entr" presetSubtype="0" fill="hold" grpId="0" nodeType="clickEffect">
                                  <p:stCondLst>
                                    <p:cond delay="0"/>
                                  </p:stCondLst>
                                  <p:childTnLst>
                                    <p:set>
                                      <p:cBhvr>
                                        <p:cTn id="187" dur="1000">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0" grpId="0"/>
      <p:bldP spid="61" grpId="0"/>
      <p:bldP spid="62" grpId="0"/>
      <p:bldP spid="59" grpId="0" animBg="1"/>
      <p:bldP spid="27" grpId="0" animBg="1"/>
      <p:bldP spid="28" grpId="0" animBg="1"/>
      <p:bldP spid="29" grpId="0" animBg="1"/>
      <p:bldP spid="30" grpId="0" animBg="1"/>
      <p:bldP spid="31" grpId="0" animBg="1"/>
      <p:bldP spid="32" grpId="0" animBg="1"/>
      <p:bldP spid="33" grpId="0" animBg="1"/>
      <p:bldP spid="34" grpId="0" animBg="1"/>
      <p:bldP spid="35" grpId="0" animBg="1"/>
      <p:bldP spid="67" grpId="0" animBg="1"/>
      <p:bldP spid="68" grpId="0" animBg="1"/>
      <p:bldP spid="69" grpId="0" animBg="1"/>
      <p:bldP spid="70" grpId="0" animBg="1"/>
      <p:bldP spid="71" grpId="0"/>
      <p:bldP spid="72" grpId="0" animBg="1"/>
      <p:bldP spid="74" grpId="0" animBg="1"/>
      <p:bldP spid="75" grpId="0"/>
    </p:bldLst>
  </p:timing>
</p:sld>
</file>

<file path=ppt/theme/theme1.xml><?xml version="1.0" encoding="utf-8"?>
<a:theme xmlns:a="http://schemas.openxmlformats.org/drawingml/2006/main" name="Presentation for science fair project">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TT"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TT"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science fair project</Template>
  <TotalTime>803</TotalTime>
  <Words>4479</Words>
  <Application>Microsoft Office PowerPoint</Application>
  <PresentationFormat>On-screen Show (4:3)</PresentationFormat>
  <Paragraphs>1317</Paragraphs>
  <Slides>94</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Times New Roman</vt:lpstr>
      <vt:lpstr>Verdana</vt:lpstr>
      <vt:lpstr>Wingdings</vt:lpstr>
      <vt:lpstr>Presentation for science fair project</vt:lpstr>
      <vt:lpstr>Atoms and The Periodic Table</vt:lpstr>
      <vt:lpstr>Table of contents</vt:lpstr>
      <vt:lpstr>History of the atom</vt:lpstr>
      <vt:lpstr>What is Atomic Theory?</vt:lpstr>
      <vt:lpstr>Democritus</vt:lpstr>
      <vt:lpstr>4 Element theory</vt:lpstr>
      <vt:lpstr>John Dalton – Elements, Compounds and atoms</vt:lpstr>
      <vt:lpstr>Billiard Ball atomic model</vt:lpstr>
      <vt:lpstr>Concept of elements </vt:lpstr>
      <vt:lpstr>Concept of compounds </vt:lpstr>
      <vt:lpstr>J.J. Thompson - electron </vt:lpstr>
      <vt:lpstr>Cathode Ray tube experiment</vt:lpstr>
      <vt:lpstr>What is A Cathode Ray ?</vt:lpstr>
      <vt:lpstr>Electrons</vt:lpstr>
      <vt:lpstr>Plum Pudding Model</vt:lpstr>
      <vt:lpstr>Ernest Rutherford - protons</vt:lpstr>
      <vt:lpstr>Rutherford’s Gold foil experiment</vt:lpstr>
      <vt:lpstr>Gold Foil experiment</vt:lpstr>
      <vt:lpstr>Bohr - electron orbits</vt:lpstr>
      <vt:lpstr>Bohr Model of the Atom</vt:lpstr>
      <vt:lpstr>Rutherford-Bohr model of atom</vt:lpstr>
      <vt:lpstr>Syllabus objectives</vt:lpstr>
      <vt:lpstr>Atomic Structure</vt:lpstr>
      <vt:lpstr>Atomic structure</vt:lpstr>
      <vt:lpstr>Sub-Atomic particles</vt:lpstr>
      <vt:lpstr>Properties of sub-atomic particles</vt:lpstr>
      <vt:lpstr>Atomic Mass</vt:lpstr>
      <vt:lpstr>Atomic Mass</vt:lpstr>
      <vt:lpstr>Atomic Mass</vt:lpstr>
      <vt:lpstr>Atomic Number</vt:lpstr>
      <vt:lpstr>Therefore....</vt:lpstr>
      <vt:lpstr>Atoms have neutral charge.....</vt:lpstr>
      <vt:lpstr>Therefore.....</vt:lpstr>
      <vt:lpstr>Notation</vt:lpstr>
      <vt:lpstr>Calculations involving sub-atomic particles</vt:lpstr>
      <vt:lpstr>Question 1</vt:lpstr>
      <vt:lpstr>Question 2</vt:lpstr>
      <vt:lpstr>Question 3</vt:lpstr>
      <vt:lpstr>Electron configurations</vt:lpstr>
      <vt:lpstr>What is electron configuration?</vt:lpstr>
      <vt:lpstr>What does THAT mean?</vt:lpstr>
      <vt:lpstr>Electron orbits</vt:lpstr>
      <vt:lpstr>Electron orbits</vt:lpstr>
      <vt:lpstr>Filling Electron orbits</vt:lpstr>
      <vt:lpstr>Representing electron configurations</vt:lpstr>
      <vt:lpstr>There are 2 ways</vt:lpstr>
      <vt:lpstr>Electron configuration notation</vt:lpstr>
      <vt:lpstr>Question 1</vt:lpstr>
      <vt:lpstr>Answer</vt:lpstr>
      <vt:lpstr>Question 2</vt:lpstr>
      <vt:lpstr>Question 3</vt:lpstr>
      <vt:lpstr>Bohr- Rutherford diagrams</vt:lpstr>
      <vt:lpstr>Bohr- Rutherford diagrams</vt:lpstr>
      <vt:lpstr>Question 1</vt:lpstr>
      <vt:lpstr>Bohr- Rutherford diagrams</vt:lpstr>
      <vt:lpstr>Question 2</vt:lpstr>
      <vt:lpstr>Bohr- Rutherford diagram</vt:lpstr>
      <vt:lpstr>Summary</vt:lpstr>
      <vt:lpstr>Relative Atomic MASS and isotopy</vt:lpstr>
      <vt:lpstr>Relative atomic Mass</vt:lpstr>
      <vt:lpstr>Relative Atomic Mass</vt:lpstr>
      <vt:lpstr>Why do we need Ar?</vt:lpstr>
      <vt:lpstr>Why 1/12 the mass of a Carbon atom?</vt:lpstr>
      <vt:lpstr>Isotopes</vt:lpstr>
      <vt:lpstr>Notation for Isotopes</vt:lpstr>
      <vt:lpstr>Calculating Ar of Carbon</vt:lpstr>
      <vt:lpstr>Calculating Ar of Carbon (in Table form)</vt:lpstr>
      <vt:lpstr>Syllabus objectives</vt:lpstr>
      <vt:lpstr>Elements and Symbols</vt:lpstr>
      <vt:lpstr>Periodic Table</vt:lpstr>
      <vt:lpstr>The periodic table</vt:lpstr>
      <vt:lpstr>What is the Periodic Table?</vt:lpstr>
      <vt:lpstr>The Periodic Table</vt:lpstr>
      <vt:lpstr>Elements and symbols</vt:lpstr>
      <vt:lpstr>Elements and symbols</vt:lpstr>
      <vt:lpstr>History of periodic table</vt:lpstr>
      <vt:lpstr>Antoine Lavoisier</vt:lpstr>
      <vt:lpstr>JÖNS JAKOB BERZELIUS</vt:lpstr>
      <vt:lpstr>Johann Döbereiner</vt:lpstr>
      <vt:lpstr>John Newlands</vt:lpstr>
      <vt:lpstr>Lothar Meyer</vt:lpstr>
      <vt:lpstr>Dmitri Mendeleev</vt:lpstr>
      <vt:lpstr>William Ramsay</vt:lpstr>
      <vt:lpstr>Henry Moseley</vt:lpstr>
      <vt:lpstr>Glenn Seaborg</vt:lpstr>
      <vt:lpstr>Their efforts culminated in....</vt:lpstr>
      <vt:lpstr>The modern day periodic table</vt:lpstr>
      <vt:lpstr>The Periodic table explained</vt:lpstr>
      <vt:lpstr>Groups in the periodic table</vt:lpstr>
      <vt:lpstr>The periodic table</vt:lpstr>
      <vt:lpstr>Main periods in periodic table</vt:lpstr>
      <vt:lpstr>The periodic table</vt:lpstr>
      <vt:lpstr>Metals and Non-metals</vt:lpstr>
      <vt:lpstr>Groups in the periodic table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Fair Project</dc:title>
  <dc:creator>Jisela</dc:creator>
  <cp:lastModifiedBy>Michael Ashleman</cp:lastModifiedBy>
  <cp:revision>204</cp:revision>
  <cp:lastPrinted>1601-01-01T00:00:00Z</cp:lastPrinted>
  <dcterms:created xsi:type="dcterms:W3CDTF">2009-07-28T02:24:56Z</dcterms:created>
  <dcterms:modified xsi:type="dcterms:W3CDTF">2015-11-02T00:13:03Z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TC010183731033</vt:lpwstr>
  </property>
</Properties>
</file>